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4" r:id="rId4"/>
    <p:sldId id="296" r:id="rId5"/>
    <p:sldId id="290" r:id="rId6"/>
    <p:sldId id="294" r:id="rId7"/>
    <p:sldId id="268" r:id="rId8"/>
  </p:sldIdLst>
  <p:sldSz cx="12192000" cy="6858000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3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1" userDrawn="1">
          <p15:clr>
            <a:srgbClr val="A4A3A4"/>
          </p15:clr>
        </p15:guide>
        <p15:guide id="2" pos="211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수진 김" initials="수김" lastIdx="1" clrIdx="0">
    <p:extLst>
      <p:ext uri="{19B8F6BF-5375-455C-9EA6-DF929625EA0E}">
        <p15:presenceInfo xmlns:p15="http://schemas.microsoft.com/office/powerpoint/2012/main" userId="50f41d2776223e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08"/>
      </p:cViewPr>
      <p:guideLst>
        <p:guide orient="horz" pos="2157"/>
        <p:guide pos="38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3101"/>
        <p:guide pos="211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D8D7A7C4-C82A-4D21-9AB0-F0C5A1D3EF09}" type="datetime1">
              <a:rPr lang="ko-KR" altLang="en-US"/>
              <a:pPr lvl="0">
                <a:defRPr/>
              </a:pPr>
              <a:t>2024-03-21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F450E784-2449-4FFD-AA69-3F5CFAA75BCB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897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33FC8-B5C9-466E-BF19-3545F7E8E7A8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F14D2-1777-44BB-A7ED-60BE9421DA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11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D33-3328-4934-9743-F8D00B84F0B5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50BD-5607-4D1B-96FE-BCB02EF91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5729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2"/>
          <a:srcRect t="543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1504950" y="2044700"/>
            <a:ext cx="10515600" cy="4351338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D33-3328-4934-9743-F8D00B84F0B5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50BD-5607-4D1B-96FE-BCB02EF91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36503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D33-3328-4934-9743-F8D00B84F0B5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50BD-5607-4D1B-96FE-BCB02EF91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6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D33-3328-4934-9743-F8D00B84F0B5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50BD-5607-4D1B-96FE-BCB02EF91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678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D33-3328-4934-9743-F8D00B84F0B5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50BD-5607-4D1B-96FE-BCB02EF91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276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D33-3328-4934-9743-F8D00B84F0B5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50BD-5607-4D1B-96FE-BCB02EF91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36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D33-3328-4934-9743-F8D00B84F0B5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50BD-5607-4D1B-96FE-BCB02EF91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42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9D33-3328-4934-9743-F8D00B84F0B5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50BD-5607-4D1B-96FE-BCB02EF91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34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9D33-3328-4934-9743-F8D00B84F0B5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50BD-5607-4D1B-96FE-BCB02EF91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3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  <p:sldLayoutId id="2147483658" r:id="rId7"/>
    <p:sldLayoutId id="2147483659" r:id="rId8"/>
  </p:sldLayoutIdLst>
  <p:transition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63757" y="1111950"/>
            <a:ext cx="9961906" cy="1659825"/>
          </a:xfrm>
        </p:spPr>
        <p:txBody>
          <a:bodyPr vert="horz" wrap="square" lIns="91440" tIns="45720" rIns="91440" bIns="45720" anchor="b">
            <a:no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ko-KR" altLang="en-US" sz="2000" dirty="0">
                <a:solidFill>
                  <a:srgbClr val="0070C0"/>
                </a:solidFill>
                <a:latin typeface="HY헤드라인M"/>
                <a:ea typeface="HY헤드라인M"/>
              </a:rPr>
              <a:t>학부모용 안내 도움자료</a:t>
            </a:r>
            <a:br>
              <a:rPr lang="en-US" altLang="ko-KR" sz="5200" dirty="0">
                <a:solidFill>
                  <a:schemeClr val="tx1"/>
                </a:solidFill>
                <a:latin typeface="HY헤드라인M"/>
                <a:ea typeface="HY헤드라인M"/>
              </a:rPr>
            </a:br>
            <a:r>
              <a:rPr lang="en-US" altLang="ko-KR" sz="5200" dirty="0">
                <a:solidFill>
                  <a:schemeClr val="tx1"/>
                </a:solidFill>
                <a:latin typeface="HY헤드라인M"/>
                <a:ea typeface="HY헤드라인M"/>
              </a:rPr>
              <a:t>2024</a:t>
            </a:r>
            <a:r>
              <a:rPr lang="ko-KR" altLang="en-US" sz="5200" dirty="0">
                <a:solidFill>
                  <a:schemeClr val="tx1"/>
                </a:solidFill>
                <a:latin typeface="HY헤드라인M"/>
                <a:ea typeface="HY헤드라인M"/>
              </a:rPr>
              <a:t>학년도 교육활동 보호 변화 </a:t>
            </a:r>
          </a:p>
        </p:txBody>
      </p:sp>
      <p:pic>
        <p:nvPicPr>
          <p:cNvPr id="13" name="Object 3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3052506" y="4182589"/>
            <a:ext cx="6984407" cy="1319306"/>
          </a:xfrm>
          <a:prstGeom prst="rect">
            <a:avLst/>
          </a:prstGeom>
        </p:spPr>
      </p:pic>
      <p:sp>
        <p:nvSpPr>
          <p:cNvPr id="14" name="가로 글상자 13"/>
          <p:cNvSpPr txBox="1"/>
          <p:nvPr/>
        </p:nvSpPr>
        <p:spPr>
          <a:xfrm>
            <a:off x="3468529" y="4426744"/>
            <a:ext cx="6121718" cy="830997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marL="0" marR="0" indent="0" algn="ctr" fontAlgn="base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 sz="2400" kern="0" spc="-100" dirty="0">
                <a:solidFill>
                  <a:schemeClr val="bg1"/>
                </a:solidFill>
                <a:effectLst/>
                <a:latin typeface="HY울릉도B"/>
                <a:ea typeface="HY울릉도B"/>
              </a:rPr>
              <a:t>초</a:t>
            </a:r>
            <a:r>
              <a:rPr lang="en-US" altLang="ko-KR" sz="2400" kern="0" spc="-100" dirty="0">
                <a:solidFill>
                  <a:schemeClr val="bg1"/>
                </a:solidFill>
                <a:effectLst/>
                <a:latin typeface="HY울릉도B"/>
                <a:ea typeface="HY울릉도B"/>
              </a:rPr>
              <a:t>·</a:t>
            </a:r>
            <a:r>
              <a:rPr lang="ko-KR" altLang="en-US" sz="2400" kern="0" spc="-100" dirty="0">
                <a:solidFill>
                  <a:schemeClr val="bg1"/>
                </a:solidFill>
                <a:effectLst/>
                <a:latin typeface="HY울릉도B"/>
                <a:ea typeface="HY울릉도B"/>
              </a:rPr>
              <a:t>중등교육법</a:t>
            </a:r>
            <a:r>
              <a:rPr lang="en-US" altLang="ko-KR" sz="2400" kern="0" spc="-100" dirty="0">
                <a:solidFill>
                  <a:schemeClr val="bg1"/>
                </a:solidFill>
                <a:latin typeface="HY울릉도B"/>
                <a:ea typeface="HY울릉도B"/>
              </a:rPr>
              <a:t> /</a:t>
            </a:r>
            <a:r>
              <a:rPr lang="ko-KR" altLang="en-US" sz="2400" kern="0" spc="-100" dirty="0">
                <a:solidFill>
                  <a:schemeClr val="bg1"/>
                </a:solidFill>
                <a:effectLst/>
                <a:latin typeface="HY울릉도B"/>
                <a:ea typeface="HY울릉도B"/>
              </a:rPr>
              <a:t>유아교육법</a:t>
            </a:r>
            <a:r>
              <a:rPr lang="en-US" altLang="ko-KR" sz="2400" kern="0" spc="-100" dirty="0">
                <a:solidFill>
                  <a:schemeClr val="bg1"/>
                </a:solidFill>
                <a:effectLst/>
                <a:latin typeface="HY울릉도B"/>
                <a:ea typeface="HY울릉도B"/>
              </a:rPr>
              <a:t>/</a:t>
            </a:r>
          </a:p>
          <a:p>
            <a:pPr marL="0" marR="0" indent="0" algn="ctr" fontAlgn="base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 sz="2400" kern="0" spc="-100" dirty="0">
                <a:solidFill>
                  <a:schemeClr val="bg1"/>
                </a:solidFill>
                <a:effectLst/>
                <a:latin typeface="HY울릉도B"/>
                <a:ea typeface="HY울릉도B"/>
              </a:rPr>
              <a:t>교원지위법</a:t>
            </a:r>
            <a:r>
              <a:rPr lang="en-US" altLang="ko-KR" sz="2400" kern="0" spc="-100" dirty="0">
                <a:solidFill>
                  <a:schemeClr val="bg1"/>
                </a:solidFill>
                <a:effectLst/>
                <a:latin typeface="HY울릉도B"/>
                <a:ea typeface="HY울릉도B"/>
              </a:rPr>
              <a:t>/</a:t>
            </a:r>
            <a:r>
              <a:rPr lang="ko-KR" altLang="en-US" sz="2400" kern="0" spc="-100" dirty="0">
                <a:solidFill>
                  <a:schemeClr val="bg1"/>
                </a:solidFill>
                <a:effectLst/>
                <a:latin typeface="HY울릉도B"/>
                <a:ea typeface="HY울릉도B"/>
              </a:rPr>
              <a:t>교육기본법</a:t>
            </a:r>
            <a:endParaRPr lang="en-US" altLang="ko-KR" sz="2400" kern="0" spc="-100" dirty="0">
              <a:solidFill>
                <a:schemeClr val="bg1"/>
              </a:solidFill>
              <a:effectLst/>
              <a:latin typeface="HY울릉도B"/>
              <a:ea typeface="HY울릉도B"/>
            </a:endParaRPr>
          </a:p>
        </p:txBody>
      </p:sp>
    </p:spTree>
    <p:extLst>
      <p:ext uri="{BB962C8B-B14F-4D97-AF65-F5344CB8AC3E}">
        <p14:creationId xmlns:p14="http://schemas.microsoft.com/office/powerpoint/2010/main" val="184949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0112" y="90741"/>
            <a:ext cx="10515600" cy="13255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ko-KR" altLang="en-US" sz="3600" dirty="0">
                <a:latin typeface="HY헤드라인M"/>
                <a:ea typeface="HY헤드라인M"/>
              </a:rPr>
              <a:t>교육활동 침해행위의 확장</a:t>
            </a:r>
          </a:p>
        </p:txBody>
      </p:sp>
      <p:sp>
        <p:nvSpPr>
          <p:cNvPr id="8" name="가로 글상자 7"/>
          <p:cNvSpPr txBox="1"/>
          <p:nvPr/>
        </p:nvSpPr>
        <p:spPr>
          <a:xfrm>
            <a:off x="-6708" y="2194992"/>
            <a:ext cx="1518364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시행</a:t>
            </a:r>
            <a:r>
              <a:rPr kumimoji="0" lang="en-US" altLang="ko-KR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:</a:t>
            </a:r>
          </a:p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2900" b="1" dirty="0">
                <a:solidFill>
                  <a:srgbClr val="808080"/>
                </a:solidFill>
                <a:latin typeface="한컴 쿨재즈 B"/>
                <a:ea typeface="한컴 쿨재즈 B"/>
              </a:rPr>
              <a:t>24.03.28</a:t>
            </a:r>
            <a:endParaRPr kumimoji="0" lang="ko-KR" altLang="en-US" sz="2900" b="1" i="0" u="none" strike="noStrike" kern="1200" cap="none" spc="0" normalizeH="0" baseline="0" dirty="0">
              <a:solidFill>
                <a:srgbClr val="808080"/>
              </a:solidFill>
              <a:latin typeface="한컴 쿨재즈 B"/>
              <a:ea typeface="한컴 쿨재즈 B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EDBD8EFD-9A31-4101-9E13-C9D0AE526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68071"/>
              </p:ext>
            </p:extLst>
          </p:nvPr>
        </p:nvGraphicFramePr>
        <p:xfrm>
          <a:off x="1699404" y="1500996"/>
          <a:ext cx="9716308" cy="4589253"/>
        </p:xfrm>
        <a:graphic>
          <a:graphicData uri="http://schemas.openxmlformats.org/drawingml/2006/table">
            <a:tbl>
              <a:tblPr/>
              <a:tblGrid>
                <a:gridCol w="2841915">
                  <a:extLst>
                    <a:ext uri="{9D8B030D-6E8A-4147-A177-3AD203B41FA5}">
                      <a16:colId xmlns:a16="http://schemas.microsoft.com/office/drawing/2014/main" val="3224283644"/>
                    </a:ext>
                  </a:extLst>
                </a:gridCol>
                <a:gridCol w="6874393">
                  <a:extLst>
                    <a:ext uri="{9D8B030D-6E8A-4147-A177-3AD203B41FA5}">
                      <a16:colId xmlns:a16="http://schemas.microsoft.com/office/drawing/2014/main" val="4276340790"/>
                    </a:ext>
                  </a:extLst>
                </a:gridCol>
              </a:tblGrid>
              <a:tr h="4992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개정 전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개정 후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72211"/>
                  </a:ext>
                </a:extLst>
              </a:tr>
              <a:tr h="409004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-</a:t>
                      </a:r>
                      <a:r>
                        <a:rPr lang="ko-KR" altLang="en-US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형법</a:t>
                      </a:r>
                      <a:r>
                        <a:rPr lang="en-US" altLang="ko-KR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: </a:t>
                      </a:r>
                      <a:r>
                        <a:rPr lang="ko-KR" altLang="en-US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상해와 폭행</a:t>
                      </a:r>
                      <a:r>
                        <a:rPr lang="en-US" altLang="ko-KR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협박</a:t>
                      </a:r>
                      <a:r>
                        <a:rPr lang="en-US" altLang="ko-KR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명예</a:t>
                      </a:r>
                      <a:r>
                        <a:rPr lang="en-US" altLang="ko-KR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손괴의 죄</a:t>
                      </a:r>
                      <a:endParaRPr lang="ko-KR" altLang="en-US" sz="2000" b="1" kern="0" spc="-5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-</a:t>
                      </a:r>
                      <a:r>
                        <a:rPr lang="ko-KR" altLang="en-US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성폭력범죄</a:t>
                      </a:r>
                      <a:endParaRPr lang="ko-KR" altLang="en-US" sz="2000" b="1" kern="0" spc="-5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-</a:t>
                      </a:r>
                      <a:r>
                        <a:rPr lang="ko-KR" altLang="en-US" sz="2000" b="1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불법정보유통행위</a:t>
                      </a:r>
                      <a:endParaRPr lang="ko-KR" altLang="en-US" sz="2000" b="1" kern="0" spc="-5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3360" marR="0" indent="-21336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60310" algn="l"/>
                        </a:tabLs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◦ </a:t>
                      </a: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“</a:t>
                      </a:r>
                      <a:r>
                        <a:rPr lang="ko-KR" altLang="en-US" sz="2000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교육활동 </a:t>
                      </a:r>
                      <a:r>
                        <a:rPr lang="ko-KR" altLang="en-US" sz="2000" kern="0" spc="-60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침해행위”의</a:t>
                      </a:r>
                      <a:r>
                        <a:rPr lang="ko-KR" altLang="en-US" sz="2000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 개념을 별도로 </a:t>
                      </a:r>
                      <a:r>
                        <a:rPr lang="ko-KR" altLang="en-US" sz="2000" kern="0" spc="-60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분리ㆍ규정하고</a:t>
                      </a:r>
                      <a:r>
                        <a:rPr lang="en-US" altLang="ko-KR" sz="2000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2000" kern="0" spc="-6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침해행위의 유형</a:t>
                      </a: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을 확대함</a:t>
                      </a:r>
                      <a:endParaRPr lang="ko-KR" altLang="en-US" sz="2000" kern="0" spc="-3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342900" marR="0" indent="-3429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7560310" algn="l"/>
                        </a:tabLst>
                      </a:pPr>
                      <a:r>
                        <a:rPr lang="en-US" altLang="ko-KR" sz="2000" kern="0" spc="-8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｢</a:t>
                      </a:r>
                      <a:r>
                        <a:rPr lang="ko-KR" altLang="en-US" sz="2000" kern="0" spc="-8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형법</a:t>
                      </a:r>
                      <a:r>
                        <a:rPr lang="en-US" altLang="ko-KR" sz="2000" kern="0" spc="-8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｣</a:t>
                      </a:r>
                      <a:r>
                        <a:rPr lang="ko-KR" altLang="en-US" sz="2000" kern="0" spc="-8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상 </a:t>
                      </a:r>
                      <a:r>
                        <a:rPr lang="ko-KR" altLang="en-US" sz="2000" kern="0" spc="-80" dirty="0">
                          <a:solidFill>
                            <a:srgbClr val="FF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공무방해</a:t>
                      </a:r>
                      <a:r>
                        <a:rPr lang="ko-KR" altLang="en-US" sz="2000" kern="0" spc="-40" dirty="0">
                          <a:solidFill>
                            <a:srgbClr val="FF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죄</a:t>
                      </a:r>
                      <a:r>
                        <a:rPr lang="en-US" altLang="ko-KR" sz="2000" kern="0" spc="-40" dirty="0">
                          <a:solidFill>
                            <a:srgbClr val="FF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2000" kern="0" spc="-40" dirty="0">
                          <a:solidFill>
                            <a:srgbClr val="FF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무고죄</a:t>
                      </a:r>
                      <a:r>
                        <a:rPr lang="en-US" altLang="ko-KR" sz="2000" kern="0" spc="-40" dirty="0">
                          <a:solidFill>
                            <a:srgbClr val="FF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2000" kern="0" spc="-70" dirty="0">
                          <a:solidFill>
                            <a:srgbClr val="FF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업무방해를 추가</a:t>
                      </a:r>
                      <a:endParaRPr lang="en-US" altLang="ko-KR" sz="2000" kern="0" spc="-70" dirty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</a:endParaRPr>
                    </a:p>
                    <a:p>
                      <a:pPr marL="342900" marR="0" indent="-3429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7560310" algn="l"/>
                        </a:tabLst>
                      </a:pPr>
                      <a:r>
                        <a:rPr lang="ko-KR" altLang="en-US" sz="2000" kern="0" spc="-7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그 밖에</a:t>
                      </a:r>
                      <a:r>
                        <a:rPr lang="ko-KR" altLang="en-US" sz="2000" kern="0" spc="-3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함초롬돋움" panose="020B0604000101010101" pitchFamily="50" charset="-127"/>
                        </a:rPr>
                        <a:t> </a:t>
                      </a:r>
                      <a:r>
                        <a:rPr lang="ko-KR" altLang="en-US" sz="2000" kern="0" spc="-3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다른 법률에서 형사처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벌 </a:t>
                      </a: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대상으로 규정한 범죄로서 </a:t>
                      </a:r>
                      <a:r>
                        <a:rPr lang="ko-KR" altLang="en-US" sz="2000" kern="0" spc="-50" dirty="0">
                          <a:solidFill>
                            <a:srgbClr val="FF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교원의 교육활동을 침해하</a:t>
                      </a:r>
                      <a:r>
                        <a:rPr lang="ko-KR" altLang="en-US" sz="2000" kern="0" spc="0" dirty="0">
                          <a:solidFill>
                            <a:srgbClr val="FF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는 행위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를 추가함</a:t>
                      </a:r>
                      <a:endParaRPr lang="ko-KR" altLang="en-US" sz="2000" kern="0" spc="-3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201930" marR="0" indent="-20193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60310" algn="l"/>
                        </a:tabLst>
                      </a:pP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-  </a:t>
                      </a:r>
                      <a:r>
                        <a:rPr lang="ko-KR" altLang="en-US" sz="2000" kern="0" spc="-5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교원의 교육활동을 </a:t>
                      </a:r>
                      <a:r>
                        <a:rPr lang="ko-KR" altLang="en-US" sz="2000" kern="0" spc="-50" dirty="0">
                          <a:solidFill>
                            <a:srgbClr val="0000CC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부당하게 간섭하거나 제한하는 행</a:t>
                      </a:r>
                      <a:r>
                        <a:rPr lang="ko-KR" altLang="en-US" sz="2000" kern="0" spc="-10" dirty="0">
                          <a:solidFill>
                            <a:srgbClr val="0000CC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위</a:t>
                      </a:r>
                      <a:r>
                        <a:rPr lang="en-US" altLang="ko-KR" sz="2000" kern="0" spc="-1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:</a:t>
                      </a:r>
                      <a:r>
                        <a:rPr lang="ko-KR" altLang="en-US" sz="2000" kern="0" spc="-3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함초롬돋움" panose="020B0604000101010101" pitchFamily="50" charset="-127"/>
                        </a:rPr>
                        <a:t> </a:t>
                      </a:r>
                      <a:endParaRPr lang="en-US" altLang="ko-KR" sz="2000" kern="0" spc="-30" dirty="0">
                        <a:solidFill>
                          <a:srgbClr val="000000"/>
                        </a:solidFill>
                        <a:effectLst/>
                        <a:latin typeface="한양신명조"/>
                        <a:ea typeface="함초롬돋움" panose="020B0604000101010101" pitchFamily="50" charset="-127"/>
                      </a:endParaRPr>
                    </a:p>
                    <a:p>
                      <a:pPr marL="201930" marR="0" indent="-20193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60310" algn="l"/>
                        </a:tabLst>
                      </a:pPr>
                      <a:r>
                        <a:rPr lang="en-US" altLang="ko-KR" sz="2000" kern="0" spc="-3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함초롬돋움" panose="020B0604000101010101" pitchFamily="50" charset="-127"/>
                        </a:rPr>
                        <a:t>  </a:t>
                      </a:r>
                      <a:r>
                        <a:rPr lang="ko-KR" altLang="en-US" sz="2000" kern="0" spc="-30" dirty="0">
                          <a:solidFill>
                            <a:srgbClr val="0000CC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목적이 정당하지 아니한 민원을 반복적으로 제</a:t>
                      </a:r>
                      <a:r>
                        <a:rPr lang="ko-KR" altLang="en-US" sz="2000" kern="0" spc="0" dirty="0">
                          <a:solidFill>
                            <a:srgbClr val="0000CC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기하는 행위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 등을 법률에 추가함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</a:rPr>
                        <a:t>.</a:t>
                      </a:r>
                      <a:endParaRPr lang="ko-KR" altLang="en-US" sz="2000" kern="0" spc="-3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15237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38081C14-E7D3-47E3-A5C6-BFCAD1EDD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8" y="27527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02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0112" y="365125"/>
            <a:ext cx="10515600" cy="614589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ko-KR" altLang="en-US" sz="3600" b="1" dirty="0">
                <a:latin typeface="HY헤드라인M"/>
                <a:ea typeface="HY헤드라인M"/>
              </a:rPr>
              <a:t>교육활동 침해학생 분리</a:t>
            </a:r>
            <a:r>
              <a:rPr lang="en-US" altLang="ko-KR" sz="3600" b="1" dirty="0">
                <a:latin typeface="HY헤드라인M"/>
                <a:ea typeface="HY헤드라인M"/>
              </a:rPr>
              <a:t>(</a:t>
            </a:r>
            <a:r>
              <a:rPr lang="ko-KR" altLang="en-US" sz="3600" b="1" dirty="0">
                <a:latin typeface="HY헤드라인M"/>
                <a:ea typeface="HY헤드라인M"/>
              </a:rPr>
              <a:t>최대 </a:t>
            </a:r>
            <a:r>
              <a:rPr lang="en-US" altLang="ko-KR" sz="3600" b="1" dirty="0">
                <a:latin typeface="HY헤드라인M"/>
                <a:ea typeface="HY헤드라인M"/>
              </a:rPr>
              <a:t>7</a:t>
            </a:r>
            <a:r>
              <a:rPr lang="ko-KR" altLang="en-US" sz="3600" b="1" dirty="0">
                <a:latin typeface="HY헤드라인M"/>
                <a:ea typeface="HY헤드라인M"/>
              </a:rPr>
              <a:t>일</a:t>
            </a:r>
            <a:r>
              <a:rPr lang="en-US" altLang="ko-KR" sz="3600" b="1" dirty="0">
                <a:latin typeface="HY헤드라인M"/>
                <a:ea typeface="HY헤드라인M"/>
              </a:rPr>
              <a:t>)</a:t>
            </a:r>
            <a:endParaRPr lang="ko-KR" altLang="en-US" sz="3600" dirty="0">
              <a:latin typeface="HY헤드라인M"/>
              <a:ea typeface="HY헤드라인M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-6707" y="2194992"/>
            <a:ext cx="1518364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시행</a:t>
            </a:r>
            <a:r>
              <a:rPr kumimoji="0" lang="en-US" altLang="ko-KR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:</a:t>
            </a:r>
          </a:p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2900" b="1" dirty="0">
                <a:solidFill>
                  <a:srgbClr val="808080"/>
                </a:solidFill>
                <a:latin typeface="한컴 쿨재즈 B"/>
                <a:ea typeface="한컴 쿨재즈 B"/>
              </a:rPr>
              <a:t>24.03.28</a:t>
            </a:r>
            <a:endParaRPr kumimoji="0" lang="ko-KR" altLang="en-US" sz="2900" b="1" i="0" u="none" strike="noStrike" kern="1200" cap="none" spc="0" normalizeH="0" baseline="0" dirty="0">
              <a:solidFill>
                <a:srgbClr val="808080"/>
              </a:solidFill>
              <a:latin typeface="한컴 쿨재즈 B"/>
              <a:ea typeface="한컴 쿨재즈 B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7F2C1F8-85E9-483D-AE26-67A79B424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578" y="1249960"/>
            <a:ext cx="9748007" cy="488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7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47DD82-788A-4820-94AA-7447DB843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AE8549B9-8226-4D63-942B-324C5E49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1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ko-KR" altLang="en-US" sz="3600" dirty="0">
                <a:latin typeface="HY헤드라인M"/>
                <a:ea typeface="HY헤드라인M"/>
              </a:rPr>
              <a:t>상담 거부 권한</a:t>
            </a:r>
            <a:endParaRPr lang="ko-KR" altLang="en-US" sz="2400" b="1" dirty="0">
              <a:solidFill>
                <a:srgbClr val="0000CC"/>
              </a:solidFill>
              <a:latin typeface="HY헤드라인M"/>
              <a:ea typeface="HY헤드라인M"/>
            </a:endParaRPr>
          </a:p>
        </p:txBody>
      </p:sp>
      <p:sp>
        <p:nvSpPr>
          <p:cNvPr id="5" name="가로 글상자 7">
            <a:extLst>
              <a:ext uri="{FF2B5EF4-FFF2-40B4-BE49-F238E27FC236}">
                <a16:creationId xmlns:a16="http://schemas.microsoft.com/office/drawing/2014/main" id="{EFB3F74C-0C0E-4C70-B9F2-55585EEDDA50}"/>
              </a:ext>
            </a:extLst>
          </p:cNvPr>
          <p:cNvSpPr txBox="1"/>
          <p:nvPr/>
        </p:nvSpPr>
        <p:spPr>
          <a:xfrm>
            <a:off x="288246" y="2194992"/>
            <a:ext cx="928459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현재</a:t>
            </a:r>
            <a:endParaRPr kumimoji="0" lang="en-US" altLang="ko-KR" sz="2900" b="1" i="0" u="none" strike="noStrike" kern="1200" cap="none" spc="0" normalizeH="0" baseline="0" dirty="0">
              <a:solidFill>
                <a:srgbClr val="808080"/>
              </a:solidFill>
              <a:latin typeface="한컴 쿨재즈 B"/>
              <a:ea typeface="한컴 쿨재즈 B"/>
            </a:endParaRPr>
          </a:p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ko-KR" altLang="en-US" sz="2900" b="1" dirty="0">
                <a:solidFill>
                  <a:srgbClr val="808080"/>
                </a:solidFill>
                <a:latin typeface="한컴 쿨재즈 B"/>
                <a:ea typeface="한컴 쿨재즈 B"/>
              </a:rPr>
              <a:t>시행</a:t>
            </a:r>
            <a:endParaRPr kumimoji="0" lang="ko-KR" altLang="en-US" sz="2900" b="1" i="0" u="none" strike="noStrike" kern="1200" cap="none" spc="0" normalizeH="0" baseline="0" dirty="0">
              <a:solidFill>
                <a:srgbClr val="808080"/>
              </a:solidFill>
              <a:latin typeface="한컴 쿨재즈 B"/>
              <a:ea typeface="한컴 쿨재즈 B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C4F929FB-02FA-46D4-AD74-7912AB5BA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348" y="1475366"/>
            <a:ext cx="10398804" cy="462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393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FBF741-0CAB-4B9A-A267-FAB78947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454" y="365125"/>
            <a:ext cx="10481345" cy="1325563"/>
          </a:xfrm>
        </p:spPr>
        <p:txBody>
          <a:bodyPr/>
          <a:lstStyle/>
          <a:p>
            <a:r>
              <a:rPr lang="ko-KR" altLang="en-US" sz="4400" kern="0" dirty="0">
                <a:solidFill>
                  <a:schemeClr val="tx1"/>
                </a:solidFill>
                <a:latin typeface="HY헤드라인M"/>
                <a:ea typeface="HY헤드라인M"/>
              </a:rPr>
              <a:t>교권보호위원회 </a:t>
            </a:r>
            <a:r>
              <a:rPr lang="ko-KR" altLang="en-US" sz="4400" kern="0" dirty="0" err="1">
                <a:solidFill>
                  <a:schemeClr val="tx1"/>
                </a:solidFill>
                <a:latin typeface="HY헤드라인M"/>
                <a:ea typeface="HY헤드라인M"/>
              </a:rPr>
              <a:t>지원청</a:t>
            </a:r>
            <a:r>
              <a:rPr lang="ko-KR" altLang="en-US" sz="4400" kern="0" dirty="0">
                <a:solidFill>
                  <a:schemeClr val="tx1"/>
                </a:solidFill>
                <a:latin typeface="HY헤드라인M"/>
                <a:ea typeface="HY헤드라인M"/>
              </a:rPr>
              <a:t> 이관</a:t>
            </a:r>
            <a:endParaRPr lang="ko-KR" altLang="en-US" dirty="0">
              <a:latin typeface="헤드라인"/>
            </a:endParaRPr>
          </a:p>
        </p:txBody>
      </p:sp>
      <p:pic>
        <p:nvPicPr>
          <p:cNvPr id="4" name="Picture 14">
            <a:extLst>
              <a:ext uri="{FF2B5EF4-FFF2-40B4-BE49-F238E27FC236}">
                <a16:creationId xmlns:a16="http://schemas.microsoft.com/office/drawing/2014/main" id="{994375A4-C853-49A2-868E-86E94070AB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5579" y="2194992"/>
            <a:ext cx="9834342" cy="420104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가로 글상자 15">
            <a:extLst>
              <a:ext uri="{FF2B5EF4-FFF2-40B4-BE49-F238E27FC236}">
                <a16:creationId xmlns:a16="http://schemas.microsoft.com/office/drawing/2014/main" id="{D979D35A-A67D-4E5C-BE5B-EA9AA5DDD65A}"/>
              </a:ext>
            </a:extLst>
          </p:cNvPr>
          <p:cNvSpPr txBox="1"/>
          <p:nvPr/>
        </p:nvSpPr>
        <p:spPr>
          <a:xfrm>
            <a:off x="-6707" y="2194992"/>
            <a:ext cx="1518365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시행</a:t>
            </a:r>
            <a:r>
              <a:rPr kumimoji="0" lang="en-US" altLang="ko-KR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:</a:t>
            </a:r>
          </a:p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2900" b="1" dirty="0">
                <a:solidFill>
                  <a:srgbClr val="808080"/>
                </a:solidFill>
                <a:latin typeface="한컴 쿨재즈 B"/>
                <a:ea typeface="한컴 쿨재즈 B"/>
              </a:rPr>
              <a:t>24.03.28</a:t>
            </a:r>
            <a:endParaRPr kumimoji="0" lang="ko-KR" altLang="en-US" sz="2900" b="1" i="0" u="none" strike="noStrike" kern="1200" cap="none" spc="0" normalizeH="0" baseline="0" dirty="0">
              <a:solidFill>
                <a:srgbClr val="808080"/>
              </a:solidFill>
              <a:latin typeface="한컴 쿨재즈 B"/>
              <a:ea typeface="한컴 쿨재즈 B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0943ABA7-4EF5-4C13-B0E5-AAFA2F933807}"/>
              </a:ext>
            </a:extLst>
          </p:cNvPr>
          <p:cNvSpPr txBox="1"/>
          <p:nvPr/>
        </p:nvSpPr>
        <p:spPr>
          <a:xfrm>
            <a:off x="1299421" y="1349297"/>
            <a:ext cx="84653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400" b="1" i="0" u="none" strike="noStrike" kern="1200" cap="none" spc="0" normalizeH="0" baseline="0" dirty="0" err="1">
                <a:solidFill>
                  <a:srgbClr val="0000FF"/>
                </a:solidFill>
                <a:latin typeface="맑은 고딕"/>
                <a:ea typeface="맑은 고딕"/>
                <a:cs typeface="맑은 고딕"/>
              </a:rPr>
              <a:t>학교교권보호위원회</a:t>
            </a:r>
            <a:r>
              <a:rPr kumimoji="0" lang="ko-KR" altLang="en-US" sz="2400" b="1" i="0" u="none" strike="noStrike" kern="1200" cap="none" spc="0" normalizeH="0" baseline="0" dirty="0">
                <a:solidFill>
                  <a:srgbClr val="0000FF"/>
                </a:solidFill>
                <a:latin typeface="맑은 고딕"/>
                <a:ea typeface="맑은 고딕"/>
                <a:cs typeface="맑은 고딕"/>
              </a:rPr>
              <a:t> 폐지</a:t>
            </a:r>
            <a:r>
              <a:rPr kumimoji="0" lang="en-US" altLang="ko-KR" sz="24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(24.3.28.</a:t>
            </a:r>
            <a:r>
              <a:rPr kumimoji="0" lang="ko-KR" altLang="en-US" sz="24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전 신고된 사안까지 적용</a:t>
            </a:r>
            <a:r>
              <a:rPr kumimoji="0" lang="en-US" altLang="ko-KR" sz="24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49131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BDA268-925F-459B-A641-4D11DB49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kern="0" dirty="0">
                <a:solidFill>
                  <a:srgbClr val="0000CC"/>
                </a:solidFill>
                <a:latin typeface="HY헤드라인M"/>
                <a:ea typeface="HY헤드라인M"/>
              </a:rPr>
              <a:t>교육활동보호센터</a:t>
            </a:r>
            <a:r>
              <a:rPr lang="ko-KR" altLang="en-US" sz="4400" kern="0" dirty="0">
                <a:solidFill>
                  <a:schemeClr val="tx1"/>
                </a:solidFill>
                <a:latin typeface="HY헤드라인M"/>
                <a:ea typeface="HY헤드라인M"/>
              </a:rPr>
              <a:t> 확대 개편</a:t>
            </a:r>
            <a:endParaRPr lang="ko-KR" altLang="en-US" dirty="0"/>
          </a:p>
        </p:txBody>
      </p:sp>
      <p:pic>
        <p:nvPicPr>
          <p:cNvPr id="9" name="내용 개체 틀 8">
            <a:extLst>
              <a:ext uri="{FF2B5EF4-FFF2-40B4-BE49-F238E27FC236}">
                <a16:creationId xmlns:a16="http://schemas.microsoft.com/office/drawing/2014/main" id="{2E772789-1BDD-4C05-8BF9-87947952B3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0435" y="2119313"/>
            <a:ext cx="10377181" cy="3815045"/>
          </a:xfrm>
        </p:spPr>
      </p:pic>
      <p:sp>
        <p:nvSpPr>
          <p:cNvPr id="12" name="가로 글상자 15">
            <a:extLst>
              <a:ext uri="{FF2B5EF4-FFF2-40B4-BE49-F238E27FC236}">
                <a16:creationId xmlns:a16="http://schemas.microsoft.com/office/drawing/2014/main" id="{BDF15C31-FDE4-4741-8821-75E30E0B3D66}"/>
              </a:ext>
            </a:extLst>
          </p:cNvPr>
          <p:cNvSpPr txBox="1"/>
          <p:nvPr/>
        </p:nvSpPr>
        <p:spPr>
          <a:xfrm>
            <a:off x="102297" y="2194992"/>
            <a:ext cx="1300356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일부</a:t>
            </a:r>
            <a:endParaRPr kumimoji="0" lang="en-US" altLang="ko-KR" sz="2900" b="1" i="0" u="none" strike="noStrike" kern="1200" cap="none" spc="0" normalizeH="0" baseline="0" dirty="0">
              <a:solidFill>
                <a:srgbClr val="808080"/>
              </a:solidFill>
              <a:latin typeface="한컴 쿨재즈 B"/>
              <a:ea typeface="한컴 쿨재즈 B"/>
            </a:endParaRPr>
          </a:p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900" b="1" i="0" u="none" strike="noStrike" kern="1200" cap="none" spc="0" normalizeH="0" baseline="0" dirty="0" err="1">
                <a:solidFill>
                  <a:srgbClr val="808080"/>
                </a:solidFill>
                <a:latin typeface="한컴 쿨재즈 B"/>
                <a:ea typeface="한컴 쿨재즈 B"/>
              </a:rPr>
              <a:t>시행</a:t>
            </a:r>
            <a:r>
              <a:rPr lang="ko-KR" altLang="en-US" sz="2900" b="1" dirty="0" err="1">
                <a:solidFill>
                  <a:srgbClr val="808080"/>
                </a:solidFill>
                <a:latin typeface="한컴 쿨재즈 B"/>
                <a:ea typeface="한컴 쿨재즈 B"/>
              </a:rPr>
              <a:t>중</a:t>
            </a:r>
            <a:endParaRPr kumimoji="0" lang="en-US" altLang="ko-KR" sz="2900" b="1" i="0" u="none" strike="noStrike" kern="1200" cap="none" spc="0" normalizeH="0" baseline="0" dirty="0">
              <a:solidFill>
                <a:srgbClr val="808080"/>
              </a:solidFill>
              <a:latin typeface="한컴 쿨재즈 B"/>
              <a:ea typeface="한컴 쿨재즈 B"/>
            </a:endParaRPr>
          </a:p>
        </p:txBody>
      </p:sp>
    </p:spTree>
    <p:extLst>
      <p:ext uri="{BB962C8B-B14F-4D97-AF65-F5344CB8AC3E}">
        <p14:creationId xmlns:p14="http://schemas.microsoft.com/office/powerpoint/2010/main" val="19218368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ko-KR" altLang="en-US" sz="3600" b="1" dirty="0">
                <a:latin typeface="HY헤드라인M"/>
                <a:ea typeface="HY헤드라인M"/>
              </a:rPr>
              <a:t>교권 조례 전부 개정</a:t>
            </a:r>
            <a:r>
              <a:rPr lang="en-US" altLang="ko-KR" sz="2200" b="1" dirty="0">
                <a:latin typeface="HY헤드라인M"/>
                <a:ea typeface="HY헤드라인M"/>
              </a:rPr>
              <a:t>(</a:t>
            </a:r>
            <a:r>
              <a:rPr lang="ko-KR" altLang="en-US" sz="2200" b="1" dirty="0">
                <a:latin typeface="HY헤드라인M"/>
                <a:ea typeface="HY헤드라인M"/>
              </a:rPr>
              <a:t>광주광역시 교권과 교육활동 보호 등에 관한 조례</a:t>
            </a:r>
            <a:r>
              <a:rPr lang="en-US" altLang="ko-KR" sz="2200" b="1" dirty="0">
                <a:latin typeface="HY헤드라인M"/>
                <a:ea typeface="HY헤드라인M"/>
              </a:rPr>
              <a:t>)</a:t>
            </a:r>
            <a:endParaRPr lang="ko-KR" altLang="en-US" sz="2200" b="1" dirty="0">
              <a:latin typeface="HY헤드라인M"/>
              <a:ea typeface="HY헤드라인M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가로 글상자 7"/>
          <p:cNvSpPr txBox="1"/>
          <p:nvPr/>
        </p:nvSpPr>
        <p:spPr>
          <a:xfrm>
            <a:off x="-83652" y="2194992"/>
            <a:ext cx="1672254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24.3.28</a:t>
            </a:r>
          </a:p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900" b="1" i="0" u="none" strike="noStrike" kern="1200" cap="none" spc="0" normalizeH="0" baseline="0" dirty="0">
                <a:solidFill>
                  <a:srgbClr val="808080"/>
                </a:solidFill>
                <a:latin typeface="한컴 쿨재즈 B"/>
                <a:ea typeface="한컴 쿨재즈 B"/>
              </a:rPr>
              <a:t>전부시행</a:t>
            </a:r>
            <a:endParaRPr kumimoji="0" lang="en-US" altLang="ko-KR" sz="2900" b="1" i="0" u="none" strike="noStrike" kern="1200" cap="none" spc="0" normalizeH="0" baseline="0" dirty="0">
              <a:solidFill>
                <a:srgbClr val="808080"/>
              </a:solidFill>
              <a:latin typeface="한컴 쿨재즈 B"/>
              <a:ea typeface="한컴 쿨재즈 B"/>
            </a:endParaRPr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CD2E6D28-B576-4223-9136-8632282D9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9821" y="1405292"/>
            <a:ext cx="9383697" cy="4915609"/>
          </a:xfrm>
        </p:spPr>
      </p:pic>
    </p:spTree>
    <p:extLst>
      <p:ext uri="{BB962C8B-B14F-4D97-AF65-F5344CB8AC3E}">
        <p14:creationId xmlns:p14="http://schemas.microsoft.com/office/powerpoint/2010/main" val="187628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152</Words>
  <Application>Microsoft Office PowerPoint</Application>
  <PresentationFormat>와이드스크린</PresentationFormat>
  <Paragraphs>32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HY울릉도B</vt:lpstr>
      <vt:lpstr>HY헤드라인M</vt:lpstr>
      <vt:lpstr>맑은 고딕</vt:lpstr>
      <vt:lpstr>한양신명조</vt:lpstr>
      <vt:lpstr>한컴 쿨재즈 B</vt:lpstr>
      <vt:lpstr>함초롬돋움</vt:lpstr>
      <vt:lpstr>함초롬바탕</vt:lpstr>
      <vt:lpstr>헤드라인</vt:lpstr>
      <vt:lpstr>Arial</vt:lpstr>
      <vt:lpstr>Calibri</vt:lpstr>
      <vt:lpstr>Office 테마</vt:lpstr>
      <vt:lpstr>학부모용 안내 도움자료 2024학년도 교육활동 보호 변화 </vt:lpstr>
      <vt:lpstr>교육활동 침해행위의 확장</vt:lpstr>
      <vt:lpstr>교육활동 침해학생 분리(최대 7일)</vt:lpstr>
      <vt:lpstr>상담 거부 권한</vt:lpstr>
      <vt:lpstr>교권보호위원회 지원청 이관</vt:lpstr>
      <vt:lpstr>교육활동보호센터 확대 개편</vt:lpstr>
      <vt:lpstr>교권 조례 전부 개정(광주광역시 교권과 교육활동 보호 등에 관한 조례)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2023학년도 학교폭력 사안처리 관련 매뉴얼 주요 개정 사항</dc:title>
  <dc:creator>moe</dc:creator>
  <cp:lastModifiedBy>양승현</cp:lastModifiedBy>
  <cp:revision>125</cp:revision>
  <cp:lastPrinted>2023-11-07T06:23:48Z</cp:lastPrinted>
  <dcterms:created xsi:type="dcterms:W3CDTF">2023-01-26T00:28:59Z</dcterms:created>
  <dcterms:modified xsi:type="dcterms:W3CDTF">2024-03-21T09:43:57Z</dcterms:modified>
  <cp:version/>
</cp:coreProperties>
</file>