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haansoftxlsx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59" r:id="rId7"/>
    <p:sldId id="263" r:id="rId8"/>
    <p:sldId id="264" r:id="rId9"/>
    <p:sldId id="265" r:id="rId10"/>
    <p:sldId id="268" r:id="rId11"/>
    <p:sldId id="269" r:id="rId12"/>
    <p:sldId id="270" r:id="rId13"/>
    <p:sldId id="271" r:id="rId14"/>
    <p:sldId id="274" r:id="rId15"/>
    <p:sldId id="266" r:id="rId16"/>
    <p:sldId id="272" r:id="rId17"/>
    <p:sldId id="273" r:id="rId18"/>
    <p:sldId id="275" r:id="rId19"/>
    <p:sldId id="276" r:id="rId20"/>
    <p:sldId id="277" r:id="rId21"/>
    <p:sldId id="261" r:id="rId2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387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dPt>
            <c:idx val="0"/>
            <c:bubble3D val="0"/>
            <c:spPr>
              <a:solidFill>
                <a:srgbClr val="CCECFF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DB-40E3-BE69-6A4A766E4FAF}"/>
              </c:ext>
            </c:extLst>
          </c:dPt>
          <c:dPt>
            <c:idx val="1"/>
            <c:bubble3D val="0"/>
            <c:spPr>
              <a:solidFill>
                <a:srgbClr val="99CCFF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0DB-40E3-BE69-6A4A766E4FAF}"/>
              </c:ext>
            </c:extLst>
          </c:dPt>
          <c:dPt>
            <c:idx val="2"/>
            <c:bubble3D val="0"/>
            <c:spPr>
              <a:solidFill>
                <a:srgbClr val="66CCFF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0DB-40E3-BE69-6A4A766E4FAF}"/>
              </c:ext>
            </c:extLst>
          </c:dPt>
          <c:dPt>
            <c:idx val="3"/>
            <c:bubble3D val="0"/>
            <c:spPr>
              <a:solidFill>
                <a:srgbClr val="33CCFF">
                  <a:alpha val="70000"/>
                </a:srgb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0DB-40E3-BE69-6A4A766E4FAF}"/>
              </c:ext>
            </c:extLst>
          </c:dPt>
          <c:cat>
            <c:strRef>
              <c:f>Sheet1!$A$2:$A$5</c:f>
              <c:strCache>
                <c:ptCount val="4"/>
                <c:pt idx="0">
                  <c:v>1분기</c:v>
                </c:pt>
                <c:pt idx="2">
                  <c:v>3분기</c:v>
                </c:pt>
                <c:pt idx="3">
                  <c:v>4분기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583</c:v>
                </c:pt>
                <c:pt idx="1">
                  <c:v>168</c:v>
                </c:pt>
                <c:pt idx="2">
                  <c:v>63</c:v>
                </c:pt>
                <c:pt idx="3">
                  <c:v>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0DB-40E3-BE69-6A4A766E4F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8F69-165C-4EC7-9E5B-0950ECDBF1E2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F0F2F-1FBB-4227-A3C9-FE223EB8D0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422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8F69-165C-4EC7-9E5B-0950ECDBF1E2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F0F2F-1FBB-4227-A3C9-FE223EB8D0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3281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8F69-165C-4EC7-9E5B-0950ECDBF1E2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F0F2F-1FBB-4227-A3C9-FE223EB8D0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457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8F69-165C-4EC7-9E5B-0950ECDBF1E2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F0F2F-1FBB-4227-A3C9-FE223EB8D0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507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8F69-165C-4EC7-9E5B-0950ECDBF1E2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F0F2F-1FBB-4227-A3C9-FE223EB8D0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4699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8F69-165C-4EC7-9E5B-0950ECDBF1E2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F0F2F-1FBB-4227-A3C9-FE223EB8D0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5239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8F69-165C-4EC7-9E5B-0950ECDBF1E2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F0F2F-1FBB-4227-A3C9-FE223EB8D0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0529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8F69-165C-4EC7-9E5B-0950ECDBF1E2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F0F2F-1FBB-4227-A3C9-FE223EB8D0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6578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8F69-165C-4EC7-9E5B-0950ECDBF1E2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F0F2F-1FBB-4227-A3C9-FE223EB8D0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7465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8F69-165C-4EC7-9E5B-0950ECDBF1E2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F0F2F-1FBB-4227-A3C9-FE223EB8D0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6149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8F69-165C-4EC7-9E5B-0950ECDBF1E2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F0F2F-1FBB-4227-A3C9-FE223EB8D0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985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08F69-165C-4EC7-9E5B-0950ECDBF1E2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F0F2F-1FBB-4227-A3C9-FE223EB8D0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709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231390616" descr="EMB000010f81c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21391" r="33702" b="21404"/>
          <a:stretch>
            <a:fillRect/>
          </a:stretch>
        </p:blipFill>
        <p:spPr bwMode="auto">
          <a:xfrm>
            <a:off x="0" y="980728"/>
            <a:ext cx="9144000" cy="491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2614" y="2393593"/>
            <a:ext cx="35413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b="1" dirty="0">
                <a:solidFill>
                  <a:srgbClr val="FFFF00"/>
                </a:solidFill>
                <a:latin typeface="HY목각파임B" pitchFamily="18" charset="-127"/>
                <a:ea typeface="HY목각파임B" pitchFamily="18" charset="-127"/>
              </a:rPr>
              <a:t>미세먼지</a:t>
            </a:r>
            <a:endParaRPr lang="en-US" altLang="ko-KR" sz="4000" b="1" dirty="0">
              <a:solidFill>
                <a:srgbClr val="FFFF00"/>
              </a:solidFill>
              <a:latin typeface="HY목각파임B" pitchFamily="18" charset="-127"/>
              <a:ea typeface="HY목각파임B" pitchFamily="18" charset="-127"/>
            </a:endParaRPr>
          </a:p>
          <a:p>
            <a:r>
              <a:rPr lang="ko-KR" altLang="en-US" sz="4000" b="1" dirty="0">
                <a:solidFill>
                  <a:srgbClr val="FFFF00"/>
                </a:solidFill>
                <a:latin typeface="HY목각파임B" pitchFamily="18" charset="-127"/>
                <a:ea typeface="HY목각파임B" pitchFamily="18" charset="-127"/>
              </a:rPr>
              <a:t>소리 없는 위협</a:t>
            </a:r>
          </a:p>
        </p:txBody>
      </p:sp>
    </p:spTree>
    <p:extLst>
      <p:ext uri="{BB962C8B-B14F-4D97-AF65-F5344CB8AC3E}">
        <p14:creationId xmlns:p14="http://schemas.microsoft.com/office/powerpoint/2010/main" val="3464400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654386" y="5218937"/>
            <a:ext cx="1368152" cy="749796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5" name="모서리가 둥근 직사각형 4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376863" y="1173882"/>
              <a:ext cx="449964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600633" y="4455547"/>
            <a:ext cx="642906" cy="456330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9" name="모서리가 둥근 직사각형 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 flipH="1">
            <a:off x="-47090" y="2904581"/>
            <a:ext cx="1236759" cy="677788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2" name="모서리가 둥근 직사각형 11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12204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236825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100934" y="821272"/>
            <a:ext cx="896689" cy="636463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6" name="모서리가 둥근 직사각형 1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082884" y="1471480"/>
            <a:ext cx="970390" cy="288387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9" name="모서리가 둥근 직사각형 18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-75809" y="2040485"/>
            <a:ext cx="612984" cy="182171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695868" y="2579011"/>
            <a:ext cx="341083" cy="34108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763715" y="620688"/>
            <a:ext cx="7775757" cy="5688632"/>
          </a:xfrm>
          <a:prstGeom prst="rect">
            <a:avLst/>
          </a:prstGeom>
          <a:solidFill>
            <a:schemeClr val="bg1"/>
          </a:solidFill>
          <a:ln w="3175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1493197" y="1013151"/>
            <a:ext cx="3602268" cy="524527"/>
            <a:chOff x="1489457" y="788980"/>
            <a:chExt cx="3602268" cy="524527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491220" y="788980"/>
              <a:ext cx="1492863" cy="482005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89457" y="900573"/>
              <a:ext cx="3602268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미세먼지  </a:t>
              </a:r>
              <a:r>
                <a:rPr lang="ko-KR" altLang="en-US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로</a:t>
              </a: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 인한 피해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53634" y="849486"/>
            <a:ext cx="619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4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03648" y="1700808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미세먼지는 시야를 흐리게 하여 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just">
              <a:lnSpc>
                <a:spcPct val="150000"/>
              </a:lnSpc>
              <a:buClr>
                <a:srgbClr val="66CCFF"/>
              </a:buClr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 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비행기나 여객선 운항에 지장을 초래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231388296" descr="EMB000010f81d0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5" t="36225" r="33702" b="21372"/>
          <a:stretch/>
        </p:blipFill>
        <p:spPr bwMode="auto">
          <a:xfrm>
            <a:off x="2991369" y="2950410"/>
            <a:ext cx="5450913" cy="321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275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654386" y="5218937"/>
            <a:ext cx="1368152" cy="749796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5" name="모서리가 둥근 직사각형 4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376863" y="1173882"/>
              <a:ext cx="449964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600633" y="4455547"/>
            <a:ext cx="642906" cy="456330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9" name="모서리가 둥근 직사각형 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 flipH="1">
            <a:off x="-47090" y="2904581"/>
            <a:ext cx="1236759" cy="677788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2" name="모서리가 둥근 직사각형 11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12204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236825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100934" y="821272"/>
            <a:ext cx="896689" cy="636463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6" name="모서리가 둥근 직사각형 1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082884" y="1471480"/>
            <a:ext cx="970390" cy="288387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9" name="모서리가 둥근 직사각형 18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-75809" y="2040485"/>
            <a:ext cx="612984" cy="182171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695868" y="2579011"/>
            <a:ext cx="341083" cy="34108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763715" y="620688"/>
            <a:ext cx="7775757" cy="5688632"/>
          </a:xfrm>
          <a:prstGeom prst="rect">
            <a:avLst/>
          </a:prstGeom>
          <a:solidFill>
            <a:schemeClr val="bg1"/>
          </a:solidFill>
          <a:ln w="3175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1493197" y="1013151"/>
            <a:ext cx="3602268" cy="524527"/>
            <a:chOff x="1489457" y="788980"/>
            <a:chExt cx="3602268" cy="524527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491220" y="788980"/>
              <a:ext cx="1492863" cy="482005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89457" y="900573"/>
              <a:ext cx="3602268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미세먼지  </a:t>
              </a:r>
              <a:r>
                <a:rPr lang="ko-KR" altLang="en-US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로</a:t>
              </a: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 인한 피해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53634" y="849486"/>
            <a:ext cx="619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4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03648" y="1719765"/>
            <a:ext cx="6768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미세먼지는 코와 기관지에 걸러지지 않고 호흡기를 통해 폐로 들어옴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just">
              <a:lnSpc>
                <a:spcPct val="150000"/>
              </a:lnSpc>
              <a:buClr>
                <a:srgbClr val="66CCFF"/>
              </a:buClr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폐로 들어온 미세먼지는 </a:t>
            </a:r>
            <a:r>
              <a:rPr lang="ko-KR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폐포를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통해 혈관으로 침투하여 혈액과 함께 온 몸을 돌아다님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just">
              <a:lnSpc>
                <a:spcPct val="150000"/>
              </a:lnSpc>
              <a:buClr>
                <a:srgbClr val="66CCFF"/>
              </a:buClr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7" name="_x231386376" descr="EMB000010f81d0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35039" r="55113" b="24022"/>
          <a:stretch/>
        </p:blipFill>
        <p:spPr bwMode="auto">
          <a:xfrm>
            <a:off x="1467225" y="1715040"/>
            <a:ext cx="6712680" cy="414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92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654386" y="5218937"/>
            <a:ext cx="1368152" cy="749796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5" name="모서리가 둥근 직사각형 4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376863" y="1173882"/>
              <a:ext cx="449964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600633" y="4455547"/>
            <a:ext cx="642906" cy="456330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9" name="모서리가 둥근 직사각형 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 flipH="1">
            <a:off x="-47090" y="2904581"/>
            <a:ext cx="1236759" cy="677788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2" name="모서리가 둥근 직사각형 11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12204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236825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100934" y="821272"/>
            <a:ext cx="896689" cy="636463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6" name="모서리가 둥근 직사각형 1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082884" y="1471480"/>
            <a:ext cx="970390" cy="288387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9" name="모서리가 둥근 직사각형 18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-75809" y="2040485"/>
            <a:ext cx="612984" cy="182171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695868" y="2579011"/>
            <a:ext cx="341083" cy="34108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763715" y="620688"/>
            <a:ext cx="7775757" cy="5688632"/>
          </a:xfrm>
          <a:prstGeom prst="rect">
            <a:avLst/>
          </a:prstGeom>
          <a:solidFill>
            <a:schemeClr val="bg1"/>
          </a:solidFill>
          <a:ln w="3175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1493197" y="1013151"/>
            <a:ext cx="3602268" cy="524527"/>
            <a:chOff x="1489457" y="788980"/>
            <a:chExt cx="3602268" cy="524527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491220" y="788980"/>
              <a:ext cx="1492863" cy="482005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89457" y="900573"/>
              <a:ext cx="3602268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미세먼지  </a:t>
              </a:r>
              <a:r>
                <a:rPr lang="ko-KR" altLang="en-US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로</a:t>
              </a: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 인한 피해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53634" y="849486"/>
            <a:ext cx="619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4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1" name="_x231388776" descr="EMB000010f81d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3" t="25591" r="45555" b="25134"/>
          <a:stretch/>
        </p:blipFill>
        <p:spPr bwMode="auto">
          <a:xfrm>
            <a:off x="1935169" y="1580425"/>
            <a:ext cx="5533904" cy="47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552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654386" y="5218937"/>
            <a:ext cx="1368152" cy="749796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5" name="모서리가 둥근 직사각형 4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376863" y="1173882"/>
              <a:ext cx="449964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600633" y="4455547"/>
            <a:ext cx="642906" cy="456330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9" name="모서리가 둥근 직사각형 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 flipH="1">
            <a:off x="-47090" y="2904581"/>
            <a:ext cx="1236759" cy="677788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2" name="모서리가 둥근 직사각형 11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12204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236825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100934" y="821272"/>
            <a:ext cx="896689" cy="636463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6" name="모서리가 둥근 직사각형 1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082884" y="1471480"/>
            <a:ext cx="970390" cy="288387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9" name="모서리가 둥근 직사각형 18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-75809" y="2040485"/>
            <a:ext cx="612984" cy="182171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695868" y="2579011"/>
            <a:ext cx="341083" cy="34108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763715" y="620688"/>
            <a:ext cx="7775757" cy="5688632"/>
          </a:xfrm>
          <a:prstGeom prst="rect">
            <a:avLst/>
          </a:prstGeom>
          <a:solidFill>
            <a:schemeClr val="bg1"/>
          </a:solidFill>
          <a:ln w="3175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1493197" y="1013151"/>
            <a:ext cx="3602268" cy="524527"/>
            <a:chOff x="1489457" y="788980"/>
            <a:chExt cx="3602268" cy="524527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491220" y="788980"/>
              <a:ext cx="1492863" cy="482005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89457" y="900573"/>
              <a:ext cx="3602268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미세먼지  </a:t>
              </a:r>
              <a:r>
                <a:rPr lang="ko-KR" altLang="en-US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로</a:t>
              </a: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 인한 피해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53634" y="849486"/>
            <a:ext cx="619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4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265" name="_x231386536" descr="EMB000010f81d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3" t="25839" r="48236" b="25235"/>
          <a:stretch>
            <a:fillRect/>
          </a:stretch>
        </p:blipFill>
        <p:spPr bwMode="auto">
          <a:xfrm>
            <a:off x="1763688" y="1618640"/>
            <a:ext cx="5602757" cy="469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391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654386" y="5218937"/>
            <a:ext cx="1368152" cy="749796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5" name="모서리가 둥근 직사각형 4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376863" y="1173882"/>
              <a:ext cx="449964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600633" y="4455547"/>
            <a:ext cx="642906" cy="456330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9" name="모서리가 둥근 직사각형 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 flipH="1">
            <a:off x="-47090" y="2904581"/>
            <a:ext cx="1236759" cy="677788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2" name="모서리가 둥근 직사각형 11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12204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236825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100934" y="821272"/>
            <a:ext cx="896689" cy="636463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6" name="모서리가 둥근 직사각형 1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082884" y="1471480"/>
            <a:ext cx="970390" cy="288387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9" name="모서리가 둥근 직사각형 18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-75809" y="2040485"/>
            <a:ext cx="612984" cy="182171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695868" y="2579011"/>
            <a:ext cx="341083" cy="34108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763715" y="620688"/>
            <a:ext cx="7775757" cy="5688632"/>
          </a:xfrm>
          <a:prstGeom prst="rect">
            <a:avLst/>
          </a:prstGeom>
          <a:solidFill>
            <a:schemeClr val="bg1"/>
          </a:solidFill>
          <a:ln w="3175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1493197" y="1013151"/>
            <a:ext cx="4152099" cy="524527"/>
            <a:chOff x="1489457" y="788980"/>
            <a:chExt cx="4152099" cy="524527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491220" y="788980"/>
              <a:ext cx="1492863" cy="482005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89457" y="900573"/>
              <a:ext cx="4152099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미세먼지  </a:t>
              </a:r>
              <a:r>
                <a:rPr lang="ko-KR" altLang="en-US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로부터</a:t>
              </a: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 살아남기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53634" y="849486"/>
            <a:ext cx="583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5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03648" y="1700808"/>
            <a:ext cx="6768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외출은 가급적 자제하기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just">
              <a:lnSpc>
                <a:spcPct val="150000"/>
              </a:lnSpc>
              <a:buClr>
                <a:srgbClr val="66CCFF"/>
              </a:buClr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외출 시 보건용 마스크 착용하기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호흡량 증가로 미세먼지 흡입이 우려되는 격렬한 외부활동 줄이기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2623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654386" y="5218937"/>
            <a:ext cx="1368152" cy="749796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5" name="모서리가 둥근 직사각형 4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376863" y="1173882"/>
              <a:ext cx="449964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600633" y="4455547"/>
            <a:ext cx="642906" cy="456330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9" name="모서리가 둥근 직사각형 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 flipH="1">
            <a:off x="-47090" y="2904581"/>
            <a:ext cx="1236759" cy="677788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2" name="모서리가 둥근 직사각형 11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12204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236825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100934" y="821272"/>
            <a:ext cx="896689" cy="636463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6" name="모서리가 둥근 직사각형 1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082884" y="1471480"/>
            <a:ext cx="970390" cy="288387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9" name="모서리가 둥근 직사각형 18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-75809" y="2040485"/>
            <a:ext cx="612984" cy="182171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695868" y="2579011"/>
            <a:ext cx="341083" cy="34108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763715" y="620688"/>
            <a:ext cx="7775757" cy="5688632"/>
          </a:xfrm>
          <a:prstGeom prst="rect">
            <a:avLst/>
          </a:prstGeom>
          <a:solidFill>
            <a:schemeClr val="bg1"/>
          </a:solidFill>
          <a:ln w="3175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1493197" y="1013151"/>
            <a:ext cx="4152099" cy="524527"/>
            <a:chOff x="1489457" y="788980"/>
            <a:chExt cx="4152099" cy="524527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491220" y="788980"/>
              <a:ext cx="1492863" cy="482005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89457" y="900573"/>
              <a:ext cx="4152099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미세먼지  </a:t>
              </a:r>
              <a:r>
                <a:rPr lang="ko-KR" altLang="en-US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로부터</a:t>
              </a: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 살아남기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53634" y="849486"/>
            <a:ext cx="583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5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03648" y="1700808"/>
            <a:ext cx="6768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외출 시 미세먼지 농도가 높은 도로변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,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공사장 등에서 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just">
              <a:lnSpc>
                <a:spcPct val="150000"/>
              </a:lnSpc>
              <a:buClr>
                <a:srgbClr val="66CCFF"/>
              </a:buClr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 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지체시간 줄이기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just">
              <a:lnSpc>
                <a:spcPct val="150000"/>
              </a:lnSpc>
              <a:buClr>
                <a:srgbClr val="66CCFF"/>
              </a:buClr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외출 후 실내에 들어가기 전 외출복 털기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외출 후 깨끗이 씻기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7095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654386" y="5218937"/>
            <a:ext cx="1368152" cy="749796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5" name="모서리가 둥근 직사각형 4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376863" y="1173882"/>
              <a:ext cx="449964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600633" y="4455547"/>
            <a:ext cx="642906" cy="456330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9" name="모서리가 둥근 직사각형 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 flipH="1">
            <a:off x="-47090" y="2904581"/>
            <a:ext cx="1236759" cy="677788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2" name="모서리가 둥근 직사각형 11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12204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236825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100934" y="821272"/>
            <a:ext cx="896689" cy="636463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6" name="모서리가 둥근 직사각형 1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082884" y="1471480"/>
            <a:ext cx="970390" cy="288387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9" name="모서리가 둥근 직사각형 18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-75809" y="2040485"/>
            <a:ext cx="612984" cy="182171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695868" y="2579011"/>
            <a:ext cx="341083" cy="34108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763715" y="620688"/>
            <a:ext cx="7775757" cy="5688632"/>
          </a:xfrm>
          <a:prstGeom prst="rect">
            <a:avLst/>
          </a:prstGeom>
          <a:solidFill>
            <a:schemeClr val="bg1"/>
          </a:solidFill>
          <a:ln w="3175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1493197" y="1013151"/>
            <a:ext cx="4152099" cy="524527"/>
            <a:chOff x="1489457" y="788980"/>
            <a:chExt cx="4152099" cy="524527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491220" y="788980"/>
              <a:ext cx="1492863" cy="482005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89457" y="900573"/>
              <a:ext cx="4152099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미세먼지  </a:t>
              </a:r>
              <a:r>
                <a:rPr lang="ko-KR" altLang="en-US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로부터</a:t>
              </a: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 살아남기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53634" y="849486"/>
            <a:ext cx="583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5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03648" y="1700808"/>
            <a:ext cx="67687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실내에서는 주기적으로 환기시키기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미세먼지가 나쁜 날은 우선적으로 공기청정기를 사용하는 것이 좋지만 공기청정기가 실내 공기의 모든 유해물질을 낮춰주지는 않음 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289" name="_x231387576" descr="EMB000010f81d1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20071" r="57725" b="21721"/>
          <a:stretch/>
        </p:blipFill>
        <p:spPr bwMode="auto">
          <a:xfrm>
            <a:off x="1371386" y="1662711"/>
            <a:ext cx="6801014" cy="427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14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654386" y="5218937"/>
            <a:ext cx="1368152" cy="749796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5" name="모서리가 둥근 직사각형 4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376863" y="1173882"/>
              <a:ext cx="449964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600633" y="4455547"/>
            <a:ext cx="642906" cy="456330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9" name="모서리가 둥근 직사각형 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 flipH="1">
            <a:off x="-47090" y="2904581"/>
            <a:ext cx="1236759" cy="677788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2" name="모서리가 둥근 직사각형 11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12204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236825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100934" y="821272"/>
            <a:ext cx="896689" cy="636463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6" name="모서리가 둥근 직사각형 1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082884" y="1471480"/>
            <a:ext cx="970390" cy="288387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9" name="모서리가 둥근 직사각형 18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-75809" y="2040485"/>
            <a:ext cx="612984" cy="182171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695868" y="2579011"/>
            <a:ext cx="341083" cy="34108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763715" y="620688"/>
            <a:ext cx="7775757" cy="5688632"/>
          </a:xfrm>
          <a:prstGeom prst="rect">
            <a:avLst/>
          </a:prstGeom>
          <a:solidFill>
            <a:schemeClr val="bg1"/>
          </a:solidFill>
          <a:ln w="3175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1493197" y="1013151"/>
            <a:ext cx="4152099" cy="524527"/>
            <a:chOff x="1489457" y="788980"/>
            <a:chExt cx="4152099" cy="524527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491220" y="788980"/>
              <a:ext cx="1492863" cy="482005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89457" y="900573"/>
              <a:ext cx="4152099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미세먼지  </a:t>
              </a:r>
              <a:r>
                <a:rPr lang="ko-KR" altLang="en-US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로부터</a:t>
              </a: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 살아남기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53634" y="849486"/>
            <a:ext cx="583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5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03648" y="1700808"/>
            <a:ext cx="6768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환기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,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물청소 등 실내 </a:t>
            </a:r>
            <a:r>
              <a:rPr lang="ko-KR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공기질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관리하기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노폐물 배출 효과가 있는 물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,</a:t>
            </a:r>
          </a:p>
          <a:p>
            <a:pPr algn="just">
              <a:lnSpc>
                <a:spcPct val="150000"/>
              </a:lnSpc>
              <a:buClr>
                <a:srgbClr val="66CCFF"/>
              </a:buClr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  </a:t>
            </a:r>
            <a:r>
              <a:rPr lang="ko-KR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항산화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효과가 있는 과일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,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야채 등 충분히 섭취하기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3" name="_x231387256" descr="EMB000010f81d1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25539" r="64841" b="21689"/>
          <a:stretch/>
        </p:blipFill>
        <p:spPr bwMode="auto">
          <a:xfrm>
            <a:off x="953634" y="1751856"/>
            <a:ext cx="3685398" cy="37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_x231387256" descr="EMB000010f81d1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2" t="30393" r="33702" b="21689"/>
          <a:stretch/>
        </p:blipFill>
        <p:spPr bwMode="auto">
          <a:xfrm>
            <a:off x="4571528" y="1724684"/>
            <a:ext cx="3884381" cy="364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50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654386" y="5218937"/>
            <a:ext cx="1368152" cy="749796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5" name="모서리가 둥근 직사각형 4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376863" y="1173882"/>
              <a:ext cx="449964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600633" y="4455547"/>
            <a:ext cx="642906" cy="456330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9" name="모서리가 둥근 직사각형 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 flipH="1">
            <a:off x="-47090" y="2904581"/>
            <a:ext cx="1236759" cy="677788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2" name="모서리가 둥근 직사각형 11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12204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236825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100934" y="821272"/>
            <a:ext cx="896689" cy="636463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6" name="모서리가 둥근 직사각형 1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082884" y="1471480"/>
            <a:ext cx="970390" cy="288387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9" name="모서리가 둥근 직사각형 18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-75809" y="2040485"/>
            <a:ext cx="612984" cy="182171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695868" y="2579011"/>
            <a:ext cx="341083" cy="34108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763715" y="620688"/>
            <a:ext cx="7775757" cy="5688632"/>
          </a:xfrm>
          <a:prstGeom prst="rect">
            <a:avLst/>
          </a:prstGeom>
          <a:solidFill>
            <a:schemeClr val="bg1"/>
          </a:solidFill>
          <a:ln w="3175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1493197" y="1013151"/>
            <a:ext cx="937754" cy="567487"/>
            <a:chOff x="1489457" y="788980"/>
            <a:chExt cx="1494626" cy="567487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491220" y="788980"/>
              <a:ext cx="1492863" cy="482005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89457" y="900573"/>
              <a:ext cx="841897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퀴즈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53634" y="849486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6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0BB074B0-906E-49F3-84F8-51DDCB901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69" t="46960" r="50852" b="27718"/>
          <a:stretch/>
        </p:blipFill>
        <p:spPr>
          <a:xfrm>
            <a:off x="1973544" y="2708666"/>
            <a:ext cx="5262612" cy="243416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F4224B6-CF5A-4AD0-AD3C-661511FA4129}"/>
              </a:ext>
            </a:extLst>
          </p:cNvPr>
          <p:cNvSpPr txBox="1"/>
          <p:nvPr/>
        </p:nvSpPr>
        <p:spPr>
          <a:xfrm>
            <a:off x="1195763" y="1748716"/>
            <a:ext cx="69766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미세먼지는 세계보건기구에 의해 어떤 물질로 분류됐을까요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?</a:t>
            </a:r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8C62A79E-1067-496D-B329-3E355529F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6" t="46481" r="51575" b="41596"/>
          <a:stretch/>
        </p:blipFill>
        <p:spPr>
          <a:xfrm>
            <a:off x="2455439" y="2782710"/>
            <a:ext cx="4426533" cy="11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3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654386" y="5218937"/>
            <a:ext cx="1368152" cy="749796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5" name="모서리가 둥근 직사각형 4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376863" y="1173882"/>
              <a:ext cx="449964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600633" y="4455547"/>
            <a:ext cx="642906" cy="456330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9" name="모서리가 둥근 직사각형 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 flipH="1">
            <a:off x="-47090" y="2904581"/>
            <a:ext cx="1236759" cy="677788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2" name="모서리가 둥근 직사각형 11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12204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236825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100934" y="821272"/>
            <a:ext cx="896689" cy="636463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6" name="모서리가 둥근 직사각형 1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082884" y="1471480"/>
            <a:ext cx="970390" cy="288387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9" name="모서리가 둥근 직사각형 18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-75809" y="2040485"/>
            <a:ext cx="612984" cy="182171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695868" y="2579011"/>
            <a:ext cx="341083" cy="34108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763715" y="620688"/>
            <a:ext cx="7775757" cy="5688632"/>
          </a:xfrm>
          <a:prstGeom prst="rect">
            <a:avLst/>
          </a:prstGeom>
          <a:solidFill>
            <a:schemeClr val="bg1"/>
          </a:solidFill>
          <a:ln w="3175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1493197" y="1013151"/>
            <a:ext cx="937754" cy="567487"/>
            <a:chOff x="1489457" y="788980"/>
            <a:chExt cx="1494626" cy="567487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491220" y="788980"/>
              <a:ext cx="1492863" cy="482005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89457" y="900573"/>
              <a:ext cx="841897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퀴즈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53634" y="849486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6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4224B6-CF5A-4AD0-AD3C-661511FA4129}"/>
              </a:ext>
            </a:extLst>
          </p:cNvPr>
          <p:cNvSpPr txBox="1"/>
          <p:nvPr/>
        </p:nvSpPr>
        <p:spPr>
          <a:xfrm>
            <a:off x="1195763" y="1748716"/>
            <a:ext cx="69766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미세먼지에 가장 많이 함유된 유해 물질은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?</a:t>
            </a: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C241EF9B-5807-4A0E-9235-39CD8A4DB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78" t="46276" r="50255" b="28149"/>
          <a:stretch/>
        </p:blipFill>
        <p:spPr>
          <a:xfrm>
            <a:off x="1619672" y="2708920"/>
            <a:ext cx="5427403" cy="2409992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4A46A31C-1A51-4D60-9C60-DCEA0EE5D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21" t="46393" r="47637" b="44398"/>
          <a:stretch/>
        </p:blipFill>
        <p:spPr>
          <a:xfrm>
            <a:off x="1629282" y="2777407"/>
            <a:ext cx="5417793" cy="85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3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3" t="24075" r="13698" b="20343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200839"/>
            <a:ext cx="7306808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 b="1" dirty="0">
                <a:latin typeface="배달의민족 주아" pitchFamily="18" charset="-127"/>
                <a:ea typeface="배달의민족 주아" pitchFamily="18" charset="-127"/>
              </a:rPr>
              <a:t>학습목표</a:t>
            </a:r>
            <a:endParaRPr lang="en-US" altLang="ko-KR" sz="5400" b="1" dirty="0">
              <a:latin typeface="배달의민족 주아" pitchFamily="18" charset="-127"/>
              <a:ea typeface="배달의민족 주아" pitchFamily="18" charset="-127"/>
            </a:endParaRPr>
          </a:p>
          <a:p>
            <a:endParaRPr lang="en-US" altLang="ko-KR" sz="2400" dirty="0">
              <a:latin typeface="배달의민족 주아" pitchFamily="18" charset="-127"/>
              <a:ea typeface="배달의민족 주아" pitchFamily="18" charset="-127"/>
            </a:endParaRPr>
          </a:p>
          <a:p>
            <a:endParaRPr lang="en-US" altLang="ko-KR" sz="2400" dirty="0">
              <a:latin typeface="배달의민족 주아" pitchFamily="18" charset="-127"/>
              <a:ea typeface="배달의민족 주아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z="2800" b="1" dirty="0">
                <a:latin typeface="배달의민족 주아" pitchFamily="18" charset="-127"/>
                <a:ea typeface="배달의민족 주아" pitchFamily="18" charset="-127"/>
              </a:rPr>
              <a:t>미세먼지에 대해 알아보고 </a:t>
            </a:r>
            <a:r>
              <a:rPr lang="en-US" altLang="ko-KR" sz="2800" b="1" dirty="0">
                <a:latin typeface="배달의민족 주아" pitchFamily="18" charset="-127"/>
                <a:ea typeface="배달의민족 주아" pitchFamily="18" charset="-127"/>
              </a:rPr>
              <a:t> </a:t>
            </a:r>
            <a:r>
              <a:rPr lang="ko-KR" altLang="en-US" sz="2800" b="1" dirty="0">
                <a:latin typeface="배달의민족 주아" pitchFamily="18" charset="-127"/>
                <a:ea typeface="배달의민족 주아" pitchFamily="18" charset="-127"/>
              </a:rPr>
              <a:t>건강에 미치는 영향 알기</a:t>
            </a:r>
            <a:endParaRPr lang="en-US" altLang="ko-KR" sz="2800" b="1" dirty="0">
              <a:latin typeface="배달의민족 주아" pitchFamily="18" charset="-127"/>
              <a:ea typeface="배달의민족 주아" pitchFamily="18" charset="-127"/>
            </a:endParaRPr>
          </a:p>
          <a:p>
            <a:endParaRPr lang="en-US" altLang="ko-KR" sz="2800" b="1" dirty="0">
              <a:latin typeface="배달의민족 주아" pitchFamily="18" charset="-127"/>
              <a:ea typeface="배달의민족 주아" pitchFamily="18" charset="-127"/>
            </a:endParaRPr>
          </a:p>
          <a:p>
            <a:r>
              <a:rPr lang="en-US" altLang="ko-KR" sz="2800" b="1" dirty="0">
                <a:latin typeface="배달의민족 주아" pitchFamily="18" charset="-127"/>
                <a:ea typeface="배달의민족 주아" pitchFamily="18" charset="-127"/>
              </a:rPr>
              <a:t>2. </a:t>
            </a:r>
            <a:r>
              <a:rPr lang="ko-KR" altLang="en-US" sz="2800" b="1" dirty="0">
                <a:latin typeface="배달의민족 주아" pitchFamily="18" charset="-127"/>
                <a:ea typeface="배달의민족 주아" pitchFamily="18" charset="-127"/>
              </a:rPr>
              <a:t>생활 속에서 미세먼지를 줄일 수 있는 방법을 </a:t>
            </a:r>
            <a:endParaRPr lang="en-US" altLang="ko-KR" sz="2800" b="1" dirty="0">
              <a:latin typeface="배달의민족 주아" pitchFamily="18" charset="-127"/>
              <a:ea typeface="배달의민족 주아" pitchFamily="18" charset="-127"/>
            </a:endParaRPr>
          </a:p>
          <a:p>
            <a:r>
              <a:rPr lang="en-US" altLang="ko-KR" sz="2800" b="1" dirty="0">
                <a:latin typeface="배달의민족 주아" pitchFamily="18" charset="-127"/>
                <a:ea typeface="배달의민족 주아" pitchFamily="18" charset="-127"/>
              </a:rPr>
              <a:t>   </a:t>
            </a:r>
            <a:r>
              <a:rPr lang="ko-KR" altLang="en-US" sz="2800" b="1" dirty="0">
                <a:latin typeface="배달의민족 주아" pitchFamily="18" charset="-127"/>
                <a:ea typeface="배달의민족 주아" pitchFamily="18" charset="-127"/>
              </a:rPr>
              <a:t>알아보고 실천하기</a:t>
            </a:r>
            <a:endParaRPr lang="en-US" altLang="ko-KR" sz="2800" b="1" dirty="0">
              <a:latin typeface="배달의민족 주아" pitchFamily="18" charset="-127"/>
              <a:ea typeface="배달의민족 주아" pitchFamily="18" charset="-127"/>
            </a:endParaRPr>
          </a:p>
          <a:p>
            <a:endParaRPr lang="ko-KR" altLang="en-US" dirty="0">
              <a:latin typeface="배달의민족 주아" pitchFamily="18" charset="-127"/>
              <a:ea typeface="배달의민족 주아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1768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654386" y="5218937"/>
            <a:ext cx="1368152" cy="749796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5" name="모서리가 둥근 직사각형 4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376863" y="1173882"/>
              <a:ext cx="449964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600633" y="4455547"/>
            <a:ext cx="642906" cy="456330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9" name="모서리가 둥근 직사각형 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 flipH="1">
            <a:off x="-47090" y="2904581"/>
            <a:ext cx="1236759" cy="677788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2" name="모서리가 둥근 직사각형 11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12204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236825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100934" y="821272"/>
            <a:ext cx="896689" cy="636463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6" name="모서리가 둥근 직사각형 1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082884" y="1471480"/>
            <a:ext cx="970390" cy="288387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9" name="모서리가 둥근 직사각형 18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-75809" y="2040485"/>
            <a:ext cx="612984" cy="182171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695868" y="2579011"/>
            <a:ext cx="341083" cy="34108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763715" y="620688"/>
            <a:ext cx="7775757" cy="5688632"/>
          </a:xfrm>
          <a:prstGeom prst="rect">
            <a:avLst/>
          </a:prstGeom>
          <a:solidFill>
            <a:schemeClr val="bg1"/>
          </a:solidFill>
          <a:ln w="3175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1493197" y="1013151"/>
            <a:ext cx="937754" cy="567487"/>
            <a:chOff x="1489457" y="788980"/>
            <a:chExt cx="1494626" cy="567487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491220" y="788980"/>
              <a:ext cx="1492863" cy="482005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89457" y="900573"/>
              <a:ext cx="841897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퀴즈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53634" y="849486"/>
            <a:ext cx="612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6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4224B6-CF5A-4AD0-AD3C-661511FA4129}"/>
              </a:ext>
            </a:extLst>
          </p:cNvPr>
          <p:cNvSpPr txBox="1"/>
          <p:nvPr/>
        </p:nvSpPr>
        <p:spPr>
          <a:xfrm>
            <a:off x="1195763" y="1748716"/>
            <a:ext cx="697663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미세먼지 마스크에는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00000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가 </a:t>
            </a:r>
            <a:r>
              <a:rPr lang="ko-KR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삽인돼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있어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,</a:t>
            </a:r>
          </a:p>
          <a:p>
            <a:pPr algn="just">
              <a:lnSpc>
                <a:spcPct val="150000"/>
              </a:lnSpc>
              <a:buClr>
                <a:srgbClr val="66CCFF"/>
              </a:buClr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  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물세탁을 할 경우 흡착 기능을 유지하기 어렵습니다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.</a:t>
            </a: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70856DD5-0900-4570-9B63-649AB18AB1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61" t="47104" r="49572" b="29222"/>
          <a:stretch/>
        </p:blipFill>
        <p:spPr>
          <a:xfrm>
            <a:off x="1642023" y="3156437"/>
            <a:ext cx="5669181" cy="2405601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5030C39A-961B-4622-89CD-66E5C2C13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16" t="46226" r="50000" b="42743"/>
          <a:stretch/>
        </p:blipFill>
        <p:spPr>
          <a:xfrm>
            <a:off x="2224024" y="3246282"/>
            <a:ext cx="4616547" cy="104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5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034560" y="2030755"/>
            <a:ext cx="1368152" cy="749796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5" name="모서리가 둥근 직사각형 4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376863" y="1173882"/>
              <a:ext cx="449964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7397184" y="4623974"/>
            <a:ext cx="642906" cy="456330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9" name="모서리가 둥근 직사각형 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 flipH="1">
            <a:off x="1485112" y="4767436"/>
            <a:ext cx="1236759" cy="677788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2" name="모서리가 둥근 직사각형 11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12204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236825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539552" y="2684127"/>
            <a:ext cx="896689" cy="636463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6" name="모서리가 둥근 직사각형 1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2096139" y="1501573"/>
            <a:ext cx="970390" cy="288387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9" name="모서리가 둥근 직사각형 18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5524976" y="3903340"/>
            <a:ext cx="612984" cy="182171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5409662" y="1372680"/>
            <a:ext cx="341083" cy="34108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174990" y="2443427"/>
            <a:ext cx="26837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>
                <a:solidFill>
                  <a:srgbClr val="66CCFF"/>
                </a:solidFill>
                <a:effectLst>
                  <a:glow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tx1">
                      <a:alpha val="40000"/>
                    </a:schemeClr>
                  </a:outerShdw>
                </a:effectLst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파란하늘</a:t>
            </a:r>
            <a:endParaRPr lang="en-US" altLang="ko-KR" sz="36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아래에서</a:t>
            </a:r>
            <a:endParaRPr lang="en-US" altLang="ko-KR" sz="36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함께해요</a:t>
            </a:r>
            <a:r>
              <a:rPr lang="en-US" altLang="ko-K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우리</a:t>
            </a:r>
          </a:p>
        </p:txBody>
      </p:sp>
      <p:grpSp>
        <p:nvGrpSpPr>
          <p:cNvPr id="28" name="그룹 27"/>
          <p:cNvGrpSpPr/>
          <p:nvPr/>
        </p:nvGrpSpPr>
        <p:grpSpPr>
          <a:xfrm>
            <a:off x="3199036" y="2967217"/>
            <a:ext cx="201470" cy="143002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9" name="모서리가 둥근 직사각형 2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모서리가 둥근 직사각형 2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8716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8855" y="993502"/>
            <a:ext cx="1305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순서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75844" y="2581942"/>
            <a:ext cx="6570408" cy="546544"/>
            <a:chOff x="594688" y="2349458"/>
            <a:chExt cx="5344672" cy="444584"/>
          </a:xfrm>
        </p:grpSpPr>
        <p:grpSp>
          <p:nvGrpSpPr>
            <p:cNvPr id="6" name="그룹 5"/>
            <p:cNvGrpSpPr/>
            <p:nvPr/>
          </p:nvGrpSpPr>
          <p:grpSpPr>
            <a:xfrm>
              <a:off x="594688" y="2349458"/>
              <a:ext cx="626358" cy="444584"/>
              <a:chOff x="2051720" y="1173882"/>
              <a:chExt cx="999728" cy="709600"/>
            </a:xfrm>
            <a:effectLst>
              <a:outerShdw dist="38100" dir="2700000" algn="tl" rotWithShape="0">
                <a:srgbClr val="66CCFF">
                  <a:alpha val="40000"/>
                </a:srgbClr>
              </a:outerShdw>
            </a:effectLst>
          </p:grpSpPr>
          <p:sp>
            <p:nvSpPr>
              <p:cNvPr id="19" name="모서리가 둥근 직사각형 18"/>
              <p:cNvSpPr/>
              <p:nvPr/>
            </p:nvSpPr>
            <p:spPr>
              <a:xfrm>
                <a:off x="2051720" y="1387810"/>
                <a:ext cx="999728" cy="49567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배달의민족 주아" pitchFamily="18" charset="-127"/>
                  <a:ea typeface="배달의민족 주아" pitchFamily="18" charset="-127"/>
                </a:endParaRPr>
              </a:p>
            </p:txBody>
          </p:sp>
          <p:sp>
            <p:nvSpPr>
              <p:cNvPr id="20" name="모서리가 둥근 직사각형 19"/>
              <p:cNvSpPr/>
              <p:nvPr/>
            </p:nvSpPr>
            <p:spPr>
              <a:xfrm>
                <a:off x="2276341" y="1173882"/>
                <a:ext cx="550486" cy="42785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배달의민족 주아" pitchFamily="18" charset="-127"/>
                  <a:ea typeface="배달의민족 주아" pitchFamily="18" charset="-127"/>
                </a:endParaRPr>
              </a:p>
            </p:txBody>
          </p:sp>
        </p:grpSp>
        <p:cxnSp>
          <p:nvCxnSpPr>
            <p:cNvPr id="7" name="직선 연결선 6"/>
            <p:cNvCxnSpPr/>
            <p:nvPr/>
          </p:nvCxnSpPr>
          <p:spPr>
            <a:xfrm>
              <a:off x="1519874" y="2571750"/>
              <a:ext cx="576064" cy="0"/>
            </a:xfrm>
            <a:prstGeom prst="line">
              <a:avLst/>
            </a:prstGeom>
            <a:ln w="9525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그룹 7"/>
            <p:cNvGrpSpPr/>
            <p:nvPr/>
          </p:nvGrpSpPr>
          <p:grpSpPr>
            <a:xfrm>
              <a:off x="2167460" y="2349458"/>
              <a:ext cx="626358" cy="444584"/>
              <a:chOff x="2051720" y="1173882"/>
              <a:chExt cx="999728" cy="709600"/>
            </a:xfrm>
            <a:effectLst>
              <a:outerShdw dist="38100" dir="2700000" algn="tl" rotWithShape="0">
                <a:srgbClr val="66CCFF">
                  <a:alpha val="40000"/>
                </a:srgbClr>
              </a:outerShdw>
            </a:effectLst>
          </p:grpSpPr>
          <p:sp>
            <p:nvSpPr>
              <p:cNvPr id="17" name="모서리가 둥근 직사각형 16"/>
              <p:cNvSpPr/>
              <p:nvPr/>
            </p:nvSpPr>
            <p:spPr>
              <a:xfrm>
                <a:off x="2051720" y="1387810"/>
                <a:ext cx="999728" cy="49567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배달의민족 주아" pitchFamily="18" charset="-127"/>
                  <a:ea typeface="배달의민족 주아" pitchFamily="18" charset="-127"/>
                </a:endParaRPr>
              </a:p>
            </p:txBody>
          </p:sp>
          <p:sp>
            <p:nvSpPr>
              <p:cNvPr id="18" name="모서리가 둥근 직사각형 17"/>
              <p:cNvSpPr/>
              <p:nvPr/>
            </p:nvSpPr>
            <p:spPr>
              <a:xfrm>
                <a:off x="2276341" y="1173882"/>
                <a:ext cx="550486" cy="42785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배달의민족 주아" pitchFamily="18" charset="-127"/>
                  <a:ea typeface="배달의민족 주아" pitchFamily="18" charset="-127"/>
                </a:endParaRPr>
              </a:p>
            </p:txBody>
          </p:sp>
        </p:grpSp>
        <p:cxnSp>
          <p:nvCxnSpPr>
            <p:cNvPr id="9" name="직선 연결선 8"/>
            <p:cNvCxnSpPr/>
            <p:nvPr/>
          </p:nvCxnSpPr>
          <p:spPr>
            <a:xfrm>
              <a:off x="3092646" y="2571750"/>
              <a:ext cx="576064" cy="0"/>
            </a:xfrm>
            <a:prstGeom prst="line">
              <a:avLst/>
            </a:prstGeom>
            <a:ln w="9525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그룹 9"/>
            <p:cNvGrpSpPr/>
            <p:nvPr/>
          </p:nvGrpSpPr>
          <p:grpSpPr>
            <a:xfrm>
              <a:off x="3740231" y="2349458"/>
              <a:ext cx="626358" cy="444584"/>
              <a:chOff x="2051720" y="1173882"/>
              <a:chExt cx="999728" cy="709600"/>
            </a:xfrm>
            <a:effectLst>
              <a:outerShdw dist="38100" dir="2700000" algn="tl" rotWithShape="0">
                <a:srgbClr val="66CCFF">
                  <a:alpha val="40000"/>
                </a:srgbClr>
              </a:outerShdw>
            </a:effectLst>
          </p:grpSpPr>
          <p:sp>
            <p:nvSpPr>
              <p:cNvPr id="15" name="모서리가 둥근 직사각형 14"/>
              <p:cNvSpPr/>
              <p:nvPr/>
            </p:nvSpPr>
            <p:spPr>
              <a:xfrm>
                <a:off x="2051720" y="1387810"/>
                <a:ext cx="999728" cy="49567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배달의민족 주아" pitchFamily="18" charset="-127"/>
                  <a:ea typeface="배달의민족 주아" pitchFamily="18" charset="-127"/>
                </a:endParaRPr>
              </a:p>
            </p:txBody>
          </p:sp>
          <p:sp>
            <p:nvSpPr>
              <p:cNvPr id="16" name="모서리가 둥근 직사각형 15"/>
              <p:cNvSpPr/>
              <p:nvPr/>
            </p:nvSpPr>
            <p:spPr>
              <a:xfrm>
                <a:off x="2276341" y="1173882"/>
                <a:ext cx="550486" cy="42785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배달의민족 주아" pitchFamily="18" charset="-127"/>
                  <a:ea typeface="배달의민족 주아" pitchFamily="18" charset="-127"/>
                </a:endParaRPr>
              </a:p>
            </p:txBody>
          </p:sp>
        </p:grpSp>
        <p:cxnSp>
          <p:nvCxnSpPr>
            <p:cNvPr id="11" name="직선 연결선 10"/>
            <p:cNvCxnSpPr/>
            <p:nvPr/>
          </p:nvCxnSpPr>
          <p:spPr>
            <a:xfrm>
              <a:off x="4665417" y="2571750"/>
              <a:ext cx="576064" cy="0"/>
            </a:xfrm>
            <a:prstGeom prst="line">
              <a:avLst/>
            </a:prstGeom>
            <a:ln w="9525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그룹 11"/>
            <p:cNvGrpSpPr/>
            <p:nvPr/>
          </p:nvGrpSpPr>
          <p:grpSpPr>
            <a:xfrm>
              <a:off x="5313002" y="2349458"/>
              <a:ext cx="626358" cy="444584"/>
              <a:chOff x="2051720" y="1173882"/>
              <a:chExt cx="999728" cy="709600"/>
            </a:xfrm>
            <a:effectLst>
              <a:outerShdw dist="38100" dir="2700000" algn="tl" rotWithShape="0">
                <a:srgbClr val="66CCFF">
                  <a:alpha val="40000"/>
                </a:srgbClr>
              </a:outerShdw>
            </a:effectLst>
          </p:grpSpPr>
          <p:sp>
            <p:nvSpPr>
              <p:cNvPr id="13" name="모서리가 둥근 직사각형 12"/>
              <p:cNvSpPr/>
              <p:nvPr/>
            </p:nvSpPr>
            <p:spPr>
              <a:xfrm>
                <a:off x="2051720" y="1387810"/>
                <a:ext cx="999728" cy="49567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배달의민족 주아" pitchFamily="18" charset="-127"/>
                  <a:ea typeface="배달의민족 주아" pitchFamily="18" charset="-127"/>
                </a:endParaRPr>
              </a:p>
            </p:txBody>
          </p:sp>
          <p:sp>
            <p:nvSpPr>
              <p:cNvPr id="14" name="모서리가 둥근 직사각형 13"/>
              <p:cNvSpPr/>
              <p:nvPr/>
            </p:nvSpPr>
            <p:spPr>
              <a:xfrm>
                <a:off x="2276341" y="1173882"/>
                <a:ext cx="550486" cy="42785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배달의민족 주아" pitchFamily="18" charset="-127"/>
                  <a:ea typeface="배달의민족 주아" pitchFamily="18" charset="-127"/>
                </a:endParaRPr>
              </a:p>
            </p:txBody>
          </p:sp>
        </p:grpSp>
      </p:grpSp>
      <p:grpSp>
        <p:nvGrpSpPr>
          <p:cNvPr id="21" name="그룹 20"/>
          <p:cNvGrpSpPr/>
          <p:nvPr/>
        </p:nvGrpSpPr>
        <p:grpSpPr>
          <a:xfrm rot="846637">
            <a:off x="879757" y="2437773"/>
            <a:ext cx="261623" cy="26162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23" name="모서리가 둥근 직사각형 22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 rot="846637">
            <a:off x="8056329" y="3069710"/>
            <a:ext cx="261623" cy="26162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3806312" y="1164998"/>
            <a:ext cx="201470" cy="143002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8" name="모서리가 둥근 직사각형 27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29" name="모서리가 둥근 직사각형 28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5151910" y="1657741"/>
            <a:ext cx="387215" cy="115075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31" name="모서리가 둥근 직사각형 30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32" name="모서리가 둥근 직사각형 31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35638" y="3278401"/>
            <a:ext cx="1010212" cy="1374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ts val="25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210 굴림OTF 070" pitchFamily="18" charset="-127"/>
                <a:ea typeface="210 굴림OTF 070" pitchFamily="18" charset="-127"/>
              </a:defRPr>
            </a:lvl1pPr>
          </a:lstStyle>
          <a:p>
            <a:pPr algn="r"/>
            <a:r>
              <a:rPr lang="en-US" altLang="ko-KR" dirty="0">
                <a:latin typeface="배달의민족 주아" pitchFamily="18" charset="-127"/>
                <a:ea typeface="배달의민족 주아" pitchFamily="18" charset="-127"/>
              </a:rPr>
              <a:t>1</a:t>
            </a:r>
          </a:p>
          <a:p>
            <a:pPr algn="r"/>
            <a:r>
              <a:rPr lang="ko-KR" altLang="en-US" dirty="0">
                <a:latin typeface="배달의민족 주아" pitchFamily="18" charset="-127"/>
                <a:ea typeface="배달의민족 주아" pitchFamily="18" charset="-127"/>
              </a:rPr>
              <a:t>미세먼지가</a:t>
            </a:r>
            <a:endParaRPr lang="en-US" altLang="ko-KR" dirty="0">
              <a:latin typeface="배달의민족 주아" pitchFamily="18" charset="-127"/>
              <a:ea typeface="배달의민족 주아" pitchFamily="18" charset="-127"/>
            </a:endParaRPr>
          </a:p>
          <a:p>
            <a:pPr algn="r"/>
            <a:r>
              <a:rPr lang="ko-KR" altLang="en-US" dirty="0">
                <a:latin typeface="배달의민족 주아" pitchFamily="18" charset="-127"/>
                <a:ea typeface="배달의민족 주아" pitchFamily="18" charset="-127"/>
              </a:rPr>
              <a:t>뭐야</a:t>
            </a:r>
            <a:r>
              <a:rPr lang="en-US" altLang="ko-KR" dirty="0">
                <a:latin typeface="배달의민족 주아" pitchFamily="18" charset="-127"/>
                <a:ea typeface="배달의민족 주아" pitchFamily="18" charset="-127"/>
              </a:rPr>
              <a:t>?</a:t>
            </a:r>
          </a:p>
          <a:p>
            <a:pPr algn="r"/>
            <a:r>
              <a:rPr lang="en-US" altLang="ko-KR" dirty="0">
                <a:latin typeface="배달의민족 주아" pitchFamily="18" charset="-127"/>
                <a:ea typeface="배달의민족 주아" pitchFamily="18" charset="-127"/>
              </a:rPr>
              <a:t>X_X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71099" y="3278159"/>
            <a:ext cx="1375761" cy="1374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4</a:t>
            </a:r>
          </a:p>
          <a:p>
            <a:pPr algn="r">
              <a:lnSpc>
                <a:spcPts val="2500"/>
              </a:lnSpc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미세먼지가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r">
              <a:lnSpc>
                <a:spcPts val="2500"/>
              </a:lnSpc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우리에게 미치는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r">
              <a:lnSpc>
                <a:spcPts val="2500"/>
              </a:lnSpc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무시무시한 영향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05944" y="3278401"/>
            <a:ext cx="1071126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ts val="25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210 굴림OTF 070" pitchFamily="18" charset="-127"/>
                <a:ea typeface="210 굴림OTF 070" pitchFamily="18" charset="-127"/>
              </a:defRPr>
            </a:lvl1pPr>
          </a:lstStyle>
          <a:p>
            <a:pPr algn="r"/>
            <a:r>
              <a:rPr lang="en-US" altLang="ko-KR" dirty="0">
                <a:latin typeface="배달의민족 주아" pitchFamily="18" charset="-127"/>
                <a:ea typeface="배달의민족 주아" pitchFamily="18" charset="-127"/>
              </a:rPr>
              <a:t>2</a:t>
            </a:r>
          </a:p>
          <a:p>
            <a:pPr algn="r"/>
            <a:r>
              <a:rPr lang="ko-KR" altLang="en-US" dirty="0">
                <a:latin typeface="배달의민족 주아" pitchFamily="18" charset="-127"/>
                <a:ea typeface="배달의민족 주아" pitchFamily="18" charset="-127"/>
              </a:rPr>
              <a:t>미세먼지</a:t>
            </a:r>
            <a:r>
              <a:rPr lang="en-US" altLang="ko-KR" dirty="0">
                <a:latin typeface="배달의민족 주아" pitchFamily="18" charset="-127"/>
                <a:ea typeface="배달의민족 주아" pitchFamily="18" charset="-127"/>
              </a:rPr>
              <a:t>??</a:t>
            </a:r>
          </a:p>
          <a:p>
            <a:pPr algn="r"/>
            <a:r>
              <a:rPr lang="ko-KR" altLang="en-US" dirty="0">
                <a:latin typeface="배달의민족 주아" pitchFamily="18" charset="-127"/>
                <a:ea typeface="배달의민족 주아" pitchFamily="18" charset="-127"/>
              </a:rPr>
              <a:t>황사</a:t>
            </a:r>
            <a:r>
              <a:rPr lang="en-US" altLang="ko-KR" dirty="0">
                <a:latin typeface="배달의민족 주아" pitchFamily="18" charset="-127"/>
                <a:ea typeface="배달의민족 주아" pitchFamily="18" charset="-127"/>
              </a:rPr>
              <a:t>??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30062" y="3278401"/>
            <a:ext cx="128272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ts val="25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210 굴림OTF 070" pitchFamily="18" charset="-127"/>
                <a:ea typeface="210 굴림OTF 070" pitchFamily="18" charset="-127"/>
              </a:defRPr>
            </a:lvl1pPr>
          </a:lstStyle>
          <a:p>
            <a:pPr algn="r"/>
            <a:r>
              <a:rPr lang="en-US" altLang="ko-KR" dirty="0">
                <a:latin typeface="배달의민족 주아" pitchFamily="18" charset="-127"/>
                <a:ea typeface="배달의민족 주아" pitchFamily="18" charset="-127"/>
              </a:rPr>
              <a:t>3</a:t>
            </a:r>
          </a:p>
          <a:p>
            <a:pPr algn="r"/>
            <a:r>
              <a:rPr lang="ko-KR" altLang="en-US" dirty="0">
                <a:latin typeface="배달의민족 주아" pitchFamily="18" charset="-127"/>
                <a:ea typeface="배달의민족 주아" pitchFamily="18" charset="-127"/>
              </a:rPr>
              <a:t>미세먼지</a:t>
            </a:r>
            <a:endParaRPr lang="en-US" altLang="ko-KR" dirty="0">
              <a:latin typeface="배달의민족 주아" pitchFamily="18" charset="-127"/>
              <a:ea typeface="배달의민족 주아" pitchFamily="18" charset="-127"/>
            </a:endParaRPr>
          </a:p>
          <a:p>
            <a:pPr algn="r"/>
            <a:r>
              <a:rPr lang="ko-KR" altLang="en-US" dirty="0">
                <a:latin typeface="배달의민족 주아" pitchFamily="18" charset="-127"/>
                <a:ea typeface="배달의민족 주아" pitchFamily="18" charset="-127"/>
              </a:rPr>
              <a:t>너 어디서 왔냐</a:t>
            </a:r>
          </a:p>
        </p:txBody>
      </p:sp>
    </p:spTree>
    <p:extLst>
      <p:ext uri="{BB962C8B-B14F-4D97-AF65-F5344CB8AC3E}">
        <p14:creationId xmlns:p14="http://schemas.microsoft.com/office/powerpoint/2010/main" val="3588429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654386" y="5218937"/>
            <a:ext cx="1368152" cy="749796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5" name="모서리가 둥근 직사각형 4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376863" y="1173882"/>
              <a:ext cx="449964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600633" y="4455547"/>
            <a:ext cx="642906" cy="456330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9" name="모서리가 둥근 직사각형 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 flipH="1">
            <a:off x="-47090" y="2904581"/>
            <a:ext cx="1236759" cy="677788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2" name="모서리가 둥근 직사각형 11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12204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236825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100934" y="821272"/>
            <a:ext cx="896689" cy="636463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6" name="모서리가 둥근 직사각형 1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082884" y="1471480"/>
            <a:ext cx="970390" cy="288387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9" name="모서리가 둥근 직사각형 18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-75809" y="2040485"/>
            <a:ext cx="612984" cy="182171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695868" y="2579011"/>
            <a:ext cx="341083" cy="34108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763715" y="620688"/>
            <a:ext cx="7775757" cy="5688632"/>
          </a:xfrm>
          <a:prstGeom prst="rect">
            <a:avLst/>
          </a:prstGeom>
          <a:solidFill>
            <a:schemeClr val="bg1"/>
          </a:solidFill>
          <a:ln w="3175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8" name="그룹 27"/>
          <p:cNvGrpSpPr/>
          <p:nvPr/>
        </p:nvGrpSpPr>
        <p:grpSpPr>
          <a:xfrm>
            <a:off x="1493197" y="1013151"/>
            <a:ext cx="3151825" cy="524527"/>
            <a:chOff x="1489457" y="788980"/>
            <a:chExt cx="3151825" cy="524527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491220" y="788980"/>
              <a:ext cx="1492863" cy="482005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89457" y="900573"/>
              <a:ext cx="3151825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미세먼지  가 뭐야</a:t>
              </a:r>
              <a:r>
                <a:rPr lang="en-US" altLang="ko-KR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?</a:t>
              </a:r>
              <a:endParaRPr lang="ko-KR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53634" y="849486"/>
            <a:ext cx="4700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1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89669" y="1890838"/>
            <a:ext cx="65309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우리가 숨 쉬는 공기 속에는 수 많은 먼지가 떠다닙니다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.</a:t>
            </a: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호흡기를 통해 </a:t>
            </a:r>
            <a:r>
              <a:rPr lang="ko-KR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폐포까지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just">
              <a:lnSpc>
                <a:spcPct val="150000"/>
              </a:lnSpc>
              <a:buClr>
                <a:srgbClr val="66CCFF"/>
              </a:buClr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 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도달할 수 있는 직경이 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just">
              <a:lnSpc>
                <a:spcPct val="150000"/>
              </a:lnSpc>
              <a:buClr>
                <a:srgbClr val="66CCFF"/>
              </a:buClr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 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아주 작은 입자들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231386696" descr="EMB000010f81cf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t="28500" r="33702" b="21304"/>
          <a:stretch/>
        </p:blipFill>
        <p:spPr bwMode="auto">
          <a:xfrm>
            <a:off x="4683644" y="2738599"/>
            <a:ext cx="3374494" cy="344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193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654386" y="5218937"/>
            <a:ext cx="1368152" cy="749796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5" name="모서리가 둥근 직사각형 4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376863" y="1173882"/>
              <a:ext cx="449964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600633" y="4455547"/>
            <a:ext cx="642906" cy="456330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9" name="모서리가 둥근 직사각형 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 flipH="1">
            <a:off x="-47090" y="2904581"/>
            <a:ext cx="1236759" cy="677788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2" name="모서리가 둥근 직사각형 11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12204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236825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100934" y="821272"/>
            <a:ext cx="896689" cy="636463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6" name="모서리가 둥근 직사각형 1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082884" y="1471480"/>
            <a:ext cx="970390" cy="288387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9" name="모서리가 둥근 직사각형 18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-75809" y="2040485"/>
            <a:ext cx="612984" cy="182171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695868" y="2579011"/>
            <a:ext cx="341083" cy="34108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763715" y="620688"/>
            <a:ext cx="7775757" cy="5688632"/>
          </a:xfrm>
          <a:prstGeom prst="rect">
            <a:avLst/>
          </a:prstGeom>
          <a:solidFill>
            <a:schemeClr val="bg1"/>
          </a:solidFill>
          <a:ln w="3175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8" name="그룹 27"/>
          <p:cNvGrpSpPr/>
          <p:nvPr/>
        </p:nvGrpSpPr>
        <p:grpSpPr>
          <a:xfrm>
            <a:off x="1493197" y="1013151"/>
            <a:ext cx="3151825" cy="524527"/>
            <a:chOff x="1489457" y="788980"/>
            <a:chExt cx="3151825" cy="524527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491220" y="788980"/>
              <a:ext cx="1492863" cy="482005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89457" y="900573"/>
              <a:ext cx="3151825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미세먼지  가 뭐야</a:t>
              </a:r>
              <a:r>
                <a:rPr lang="en-US" altLang="ko-KR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?</a:t>
              </a:r>
              <a:endParaRPr lang="ko-KR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53634" y="849486"/>
            <a:ext cx="4700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1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91935" y="1724615"/>
            <a:ext cx="5556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미세먼지는 사람 머리카락 굵기의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5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분의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1</a:t>
            </a: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초미세먼지는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사람 머리카락 굵기의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20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분의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1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231388376" descr="EMB000010f81cf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6" t="41865" r="46239" b="24554"/>
          <a:stretch/>
        </p:blipFill>
        <p:spPr bwMode="auto">
          <a:xfrm>
            <a:off x="1046786" y="2796637"/>
            <a:ext cx="7413646" cy="348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546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654386" y="5218937"/>
            <a:ext cx="1368152" cy="749796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5" name="모서리가 둥근 직사각형 4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376863" y="1173882"/>
              <a:ext cx="449964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600633" y="4455547"/>
            <a:ext cx="642906" cy="456330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9" name="모서리가 둥근 직사각형 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 flipH="1">
            <a:off x="-47090" y="2904581"/>
            <a:ext cx="1236759" cy="677788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2" name="모서리가 둥근 직사각형 11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12204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236825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100934" y="821272"/>
            <a:ext cx="896689" cy="636463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6" name="모서리가 둥근 직사각형 1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082884" y="1471480"/>
            <a:ext cx="970390" cy="288387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9" name="모서리가 둥근 직사각형 18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-75809" y="2040485"/>
            <a:ext cx="612984" cy="182171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695868" y="2579011"/>
            <a:ext cx="341083" cy="34108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763715" y="620688"/>
            <a:ext cx="7775757" cy="5688632"/>
          </a:xfrm>
          <a:prstGeom prst="rect">
            <a:avLst/>
          </a:prstGeom>
          <a:solidFill>
            <a:schemeClr val="bg1"/>
          </a:solidFill>
          <a:ln w="3175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8" name="그룹 27"/>
          <p:cNvGrpSpPr/>
          <p:nvPr/>
        </p:nvGrpSpPr>
        <p:grpSpPr>
          <a:xfrm>
            <a:off x="1493197" y="1013151"/>
            <a:ext cx="3151825" cy="524527"/>
            <a:chOff x="1489457" y="788980"/>
            <a:chExt cx="3151825" cy="524527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491220" y="788980"/>
              <a:ext cx="1492863" cy="482005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89457" y="900573"/>
              <a:ext cx="3151825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미세먼지  가 뭐야</a:t>
              </a:r>
              <a:r>
                <a:rPr lang="en-US" altLang="ko-KR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?</a:t>
              </a:r>
              <a:endParaRPr lang="ko-KR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53634" y="849486"/>
            <a:ext cx="4700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1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graphicFrame>
        <p:nvGraphicFramePr>
          <p:cNvPr id="32" name="차트 31"/>
          <p:cNvGraphicFramePr/>
          <p:nvPr>
            <p:extLst>
              <p:ext uri="{D42A27DB-BD31-4B8C-83A1-F6EECF244321}">
                <p14:modId xmlns:p14="http://schemas.microsoft.com/office/powerpoint/2010/main" val="3922438920"/>
              </p:ext>
            </p:extLst>
          </p:nvPr>
        </p:nvGraphicFramePr>
        <p:xfrm>
          <a:off x="965019" y="2222656"/>
          <a:ext cx="3840088" cy="3311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" name="모서리가 둥근 직사각형 32"/>
          <p:cNvSpPr/>
          <p:nvPr/>
        </p:nvSpPr>
        <p:spPr>
          <a:xfrm>
            <a:off x="3988904" y="1844824"/>
            <a:ext cx="4327512" cy="790039"/>
          </a:xfrm>
          <a:prstGeom prst="roundRect">
            <a:avLst>
              <a:gd name="adj" fmla="val 19188"/>
            </a:avLst>
          </a:prstGeom>
          <a:solidFill>
            <a:srgbClr val="CCECFF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성분은 그 미세먼지가 발생한 지역이나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ctr"/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계절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기상조건 등에 따라 달라질 수 있다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.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29824" y="2852936"/>
            <a:ext cx="3326552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황산염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,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질산염 등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58.3%</a:t>
            </a: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탄소류와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검댕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16.8%</a:t>
            </a: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광물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6.3%</a:t>
            </a: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기타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18.6%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97133" y="4408454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58.3%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98346" y="422102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16.8%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59323" y="3464738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6.3%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04196" y="2923911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18.6%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2431065" y="3441199"/>
            <a:ext cx="925051" cy="92505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PM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2.5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6763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654386" y="5218937"/>
            <a:ext cx="1368152" cy="749796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5" name="모서리가 둥근 직사각형 4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376863" y="1173882"/>
              <a:ext cx="449964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600633" y="4455547"/>
            <a:ext cx="642906" cy="456330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9" name="모서리가 둥근 직사각형 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 flipH="1">
            <a:off x="-47090" y="2904581"/>
            <a:ext cx="1236759" cy="677788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2" name="모서리가 둥근 직사각형 11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12204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236825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100934" y="821272"/>
            <a:ext cx="896689" cy="636463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6" name="모서리가 둥근 직사각형 1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082884" y="1471480"/>
            <a:ext cx="970390" cy="288387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9" name="모서리가 둥근 직사각형 18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-75809" y="2040485"/>
            <a:ext cx="612984" cy="182171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695868" y="2579011"/>
            <a:ext cx="341083" cy="34108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763715" y="620688"/>
            <a:ext cx="7775757" cy="5688632"/>
          </a:xfrm>
          <a:prstGeom prst="rect">
            <a:avLst/>
          </a:prstGeom>
          <a:solidFill>
            <a:schemeClr val="bg1"/>
          </a:solidFill>
          <a:ln w="3175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1493197" y="1013151"/>
            <a:ext cx="2332690" cy="524527"/>
            <a:chOff x="1489457" y="788980"/>
            <a:chExt cx="2332690" cy="524527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491220" y="788980"/>
              <a:ext cx="1492863" cy="482005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89457" y="900573"/>
              <a:ext cx="2332690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미세먼지  </a:t>
              </a:r>
              <a:r>
                <a:rPr lang="en-US" altLang="ko-KR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VS </a:t>
              </a:r>
              <a:endParaRPr lang="ko-KR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53634" y="849486"/>
            <a:ext cx="590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2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52170" y="1844824"/>
            <a:ext cx="677621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미세먼지는 아주 작은 크기의 모든 오염 물질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just">
              <a:lnSpc>
                <a:spcPct val="150000"/>
              </a:lnSpc>
              <a:buClr>
                <a:srgbClr val="66CCFF"/>
              </a:buClr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 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석탄이나 석유가 연소되면서 발생하는 인위적인 오염물질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just">
              <a:lnSpc>
                <a:spcPct val="150000"/>
              </a:lnSpc>
              <a:buClr>
                <a:srgbClr val="66CCFF"/>
              </a:buClr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just">
              <a:lnSpc>
                <a:spcPct val="150000"/>
              </a:lnSpc>
              <a:buClr>
                <a:srgbClr val="66CCFF"/>
              </a:buClr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황사는 중국이나 몽골의 사막지역에서 발생한 흙먼지가 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just">
              <a:lnSpc>
                <a:spcPct val="150000"/>
              </a:lnSpc>
              <a:buClr>
                <a:srgbClr val="66CCFF"/>
              </a:buClr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 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바람을 타고 날아오는 자연현상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just">
              <a:lnSpc>
                <a:spcPct val="150000"/>
              </a:lnSpc>
              <a:buClr>
                <a:srgbClr val="66CCFF"/>
              </a:buClr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6" name="모서리가 둥근 직사각형 35"/>
          <p:cNvSpPr/>
          <p:nvPr/>
        </p:nvSpPr>
        <p:spPr>
          <a:xfrm>
            <a:off x="3799721" y="1013150"/>
            <a:ext cx="1492863" cy="482005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>
                <a:solidFill>
                  <a:schemeClr val="tx1"/>
                </a:solidFill>
                <a:latin typeface="배달의민족 주아" pitchFamily="18" charset="-127"/>
                <a:ea typeface="배달의민족 주아" pitchFamily="18" charset="-127"/>
              </a:rPr>
              <a:t>황사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8" t="11975" r="32189" b="37223"/>
          <a:stretch/>
        </p:blipFill>
        <p:spPr bwMode="auto">
          <a:xfrm>
            <a:off x="1248748" y="1738767"/>
            <a:ext cx="6779636" cy="418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77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654386" y="5218937"/>
            <a:ext cx="1368152" cy="749796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5" name="모서리가 둥근 직사각형 4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376863" y="1173882"/>
              <a:ext cx="449964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600633" y="4455547"/>
            <a:ext cx="642906" cy="456330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9" name="모서리가 둥근 직사각형 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 flipH="1">
            <a:off x="-47090" y="2904581"/>
            <a:ext cx="1236759" cy="677788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2" name="모서리가 둥근 직사각형 11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12204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236825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100934" y="821272"/>
            <a:ext cx="896689" cy="636463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6" name="모서리가 둥근 직사각형 1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082884" y="1471480"/>
            <a:ext cx="970390" cy="288387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9" name="모서리가 둥근 직사각형 18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-75809" y="2040485"/>
            <a:ext cx="612984" cy="182171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695868" y="2579011"/>
            <a:ext cx="341083" cy="34108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763715" y="620688"/>
            <a:ext cx="7775757" cy="5688632"/>
          </a:xfrm>
          <a:prstGeom prst="rect">
            <a:avLst/>
          </a:prstGeom>
          <a:solidFill>
            <a:schemeClr val="bg1"/>
          </a:solidFill>
          <a:ln w="3175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1493197" y="1013151"/>
            <a:ext cx="3254417" cy="524527"/>
            <a:chOff x="1489457" y="788980"/>
            <a:chExt cx="3254417" cy="524527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491220" y="788980"/>
              <a:ext cx="1492863" cy="482005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89457" y="900573"/>
              <a:ext cx="3254417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미세먼지  발생 원인</a:t>
              </a:r>
              <a:r>
                <a:rPr lang="en-US" altLang="ko-KR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 </a:t>
              </a:r>
              <a:endParaRPr lang="ko-KR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53634" y="849486"/>
            <a:ext cx="566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3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03648" y="1700808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석탄이나 석유 등 화석연료를 태울 때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공장과 자동차에서 가스가 배출될 때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9" name="_x231388536" descr="EMB000010f81d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t="26750" r="34410" b="21136"/>
          <a:stretch/>
        </p:blipFill>
        <p:spPr bwMode="auto">
          <a:xfrm>
            <a:off x="1413920" y="2839219"/>
            <a:ext cx="6528498" cy="323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05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654386" y="5218937"/>
            <a:ext cx="1368152" cy="749796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5" name="모서리가 둥근 직사각형 4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2376863" y="1173882"/>
              <a:ext cx="449964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600633" y="4455547"/>
            <a:ext cx="642906" cy="456330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9" name="모서리가 둥근 직사각형 8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 flipH="1">
            <a:off x="-47090" y="2904581"/>
            <a:ext cx="1236759" cy="677788"/>
            <a:chOff x="1763688" y="1173882"/>
            <a:chExt cx="1368152" cy="749796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2" name="모서리가 둥근 직사각형 11"/>
            <p:cNvSpPr/>
            <p:nvPr/>
          </p:nvSpPr>
          <p:spPr>
            <a:xfrm>
              <a:off x="1763688" y="1635646"/>
              <a:ext cx="1368152" cy="2880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12204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236825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100934" y="821272"/>
            <a:ext cx="896689" cy="636463"/>
            <a:chOff x="2051720" y="1173882"/>
            <a:chExt cx="999728" cy="709600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6" name="모서리가 둥근 직사각형 15"/>
            <p:cNvSpPr/>
            <p:nvPr/>
          </p:nvSpPr>
          <p:spPr>
            <a:xfrm>
              <a:off x="2051720" y="1387810"/>
              <a:ext cx="999728" cy="4956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276341" y="1173882"/>
              <a:ext cx="550486" cy="4278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082884" y="1471480"/>
            <a:ext cx="970390" cy="288387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19" name="모서리가 둥근 직사각형 18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-75809" y="2040485"/>
            <a:ext cx="612984" cy="182171"/>
            <a:chOff x="1139367" y="890418"/>
            <a:chExt cx="970390" cy="288387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2" name="모서리가 둥근 직사각형 21"/>
            <p:cNvSpPr/>
            <p:nvPr/>
          </p:nvSpPr>
          <p:spPr>
            <a:xfrm flipH="1">
              <a:off x="1394945" y="987574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 flipH="1">
              <a:off x="1139367" y="890418"/>
              <a:ext cx="714812" cy="1912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695868" y="2579011"/>
            <a:ext cx="341083" cy="341083"/>
            <a:chOff x="2040185" y="1521346"/>
            <a:chExt cx="455118" cy="455118"/>
          </a:xfrm>
          <a:effectLst>
            <a:outerShdw dist="38100" dir="2700000" algn="tl" rotWithShape="0">
              <a:srgbClr val="66CCFF">
                <a:alpha val="40000"/>
              </a:srgbClr>
            </a:outerShdw>
          </a:effectLst>
        </p:grpSpPr>
        <p:sp>
          <p:nvSpPr>
            <p:cNvPr id="25" name="모서리가 둥근 직사각형 24"/>
            <p:cNvSpPr/>
            <p:nvPr/>
          </p:nvSpPr>
          <p:spPr>
            <a:xfrm>
              <a:off x="2195736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모서리가 둥근 직사각형 25"/>
            <p:cNvSpPr/>
            <p:nvPr/>
          </p:nvSpPr>
          <p:spPr>
            <a:xfrm rot="5400000">
              <a:off x="2195735" y="1521346"/>
              <a:ext cx="144017" cy="4551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763715" y="620688"/>
            <a:ext cx="7775757" cy="5688632"/>
          </a:xfrm>
          <a:prstGeom prst="rect">
            <a:avLst/>
          </a:prstGeom>
          <a:solidFill>
            <a:schemeClr val="bg1"/>
          </a:solidFill>
          <a:ln w="3175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00"/>
              </a:lnSpc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1493197" y="1013151"/>
            <a:ext cx="3602268" cy="524527"/>
            <a:chOff x="1489457" y="788980"/>
            <a:chExt cx="3602268" cy="524527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491220" y="788980"/>
              <a:ext cx="1492863" cy="482005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배달의민족 주아" pitchFamily="18" charset="-127"/>
                <a:ea typeface="배달의민족 주아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89457" y="900573"/>
              <a:ext cx="3602268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미세먼지  </a:t>
              </a:r>
              <a:r>
                <a:rPr lang="ko-KR" altLang="en-US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로</a:t>
              </a:r>
              <a:r>
                <a:rPr lang="ko-KR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주아" pitchFamily="18" charset="-127"/>
                  <a:ea typeface="배달의민족 주아" pitchFamily="18" charset="-127"/>
                </a:rPr>
                <a:t> 인한 피해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53634" y="849486"/>
            <a:ext cx="619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4</a:t>
            </a:r>
            <a:endParaRPr lang="ko-KR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03648" y="1700808"/>
            <a:ext cx="6768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미세먼지는 비에 섞여 내리며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,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토양과 물을 산성화 시켜서 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just">
              <a:lnSpc>
                <a:spcPct val="150000"/>
              </a:lnSpc>
              <a:buClr>
                <a:srgbClr val="66CCFF"/>
              </a:buClr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 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나무와 각종 식물을 황폐하게 만들고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농작물과 생태계에       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  <a:p>
            <a:pPr algn="just">
              <a:lnSpc>
                <a:spcPct val="150000"/>
              </a:lnSpc>
              <a:buClr>
                <a:srgbClr val="66CCFF"/>
              </a:buClr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  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배달의민족 주아" pitchFamily="18" charset="-127"/>
                <a:ea typeface="배달의민족 주아" pitchFamily="18" charset="-127"/>
              </a:rPr>
              <a:t>피해를 줌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231388296" descr="EMB000010f81d0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3" t="35821" r="34260" b="22538"/>
          <a:stretch/>
        </p:blipFill>
        <p:spPr bwMode="auto">
          <a:xfrm>
            <a:off x="3050713" y="2797764"/>
            <a:ext cx="5287749" cy="329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067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410</Words>
  <Application>Microsoft Office PowerPoint</Application>
  <PresentationFormat>화면 슬라이드 쇼(4:3)</PresentationFormat>
  <Paragraphs>132</Paragraphs>
  <Slides>21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7" baseType="lpstr">
      <vt:lpstr>HY목각파임B</vt:lpstr>
      <vt:lpstr>맑은 고딕</vt:lpstr>
      <vt:lpstr>배달의민족 주아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보건실</cp:lastModifiedBy>
  <cp:revision>22</cp:revision>
  <dcterms:created xsi:type="dcterms:W3CDTF">2021-03-21T05:27:29Z</dcterms:created>
  <dcterms:modified xsi:type="dcterms:W3CDTF">2022-12-15T07:39:32Z</dcterms:modified>
</cp:coreProperties>
</file>